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Creepster"/>
      <p:regular r:id="rId41"/>
    </p:embeddedFon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font" Target="fonts/Creepster-regular.fntdata"/><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9516c0ed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29516c0ed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516c0ede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516c0ede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516c0ede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516c0ede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8e17ecce71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8e17ecce71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5191407c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95191407c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949c6dae1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949c6dae1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516c0ede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516c0ede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516c0ede4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516c0ede4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516c0ede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516c0ede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a:t>
            </a:r>
            <a:r>
              <a:rPr lang="en"/>
              <a:t>Seth Hendrickson in 2015 (Sethbling) who is commonly known for old minecraft redstone videos as well as super mario world speedrunning.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9516c0ede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9516c0ede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3201 fitness </a:t>
            </a:r>
            <a:r>
              <a:rPr lang="en"/>
              <a:t>plateau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9516c0ede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9516c0ede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949c6dae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49c6dae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516c0ede4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9516c0ede4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ChatGPT </a:t>
            </a:r>
            <a:r>
              <a:rPr lang="en"/>
              <a:t>utilizes a variant of the transformer architecture, which is a deep learning model designed for natural language processing (NLP) tasks. The transformer architecture has proven to be highly effective for tasks such as language generation, translation, and understanding.</a:t>
            </a:r>
            <a:endParaRPr/>
          </a:p>
          <a:p>
            <a:pPr indent="0" lvl="0" marL="0" rtl="0" algn="l">
              <a:lnSpc>
                <a:spcPct val="115000"/>
              </a:lnSpc>
              <a:spcBef>
                <a:spcPts val="1200"/>
              </a:spcBef>
              <a:spcAft>
                <a:spcPts val="1200"/>
              </a:spcAft>
              <a:buNone/>
            </a:pPr>
            <a:r>
              <a:rPr lang="en"/>
              <a:t>GPT-3.5 is pre-trained on a diverse dataset that includes a wide range of texts from various sources, allowing it to understand and generate human-like text across multiple domains. It uses a large-scale unsupervised learning approach, which enables it to capture the statistical regularities and patterns in the data without explicit task-specific supervision (From ChatGPT)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9516c0ede4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9516c0ede4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516c0ede4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9516c0ede4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ChatGPT utilizes a variant of the transformer architecture, which is a deep learning model designed for natural language processing (NLP) tasks. The transformer architecture has proven to be highly effective for tasks such as language generation, translation, and understanding.</a:t>
            </a:r>
            <a:endParaRPr/>
          </a:p>
          <a:p>
            <a:pPr indent="0" lvl="0" marL="0" rtl="0" algn="l">
              <a:lnSpc>
                <a:spcPct val="115000"/>
              </a:lnSpc>
              <a:spcBef>
                <a:spcPts val="1200"/>
              </a:spcBef>
              <a:spcAft>
                <a:spcPts val="1200"/>
              </a:spcAft>
              <a:buNone/>
            </a:pPr>
            <a:r>
              <a:rPr lang="en"/>
              <a:t>GPT-3.5 is pre-trained on a diverse dataset that includes a wide range of texts from various sources, allowing it to understand and generate human-like text across multiple domains. It uses a large-scale unsupervised learning approach, which enables it to capture the statistical regularities and patterns in the data without explicit task-specific supervision (From ChatGPT)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516c0ede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9516c0ede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516c0ede4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516c0ede4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9516c0ede4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9516c0ede4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5191407c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5191407c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5191407ce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95191407ce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5191407ce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95191407ce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95191407ce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95191407ce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49c6dae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49c6dae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95191407ce_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95191407ce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95191407ce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95191407ce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5191407ce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95191407ce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95191407ce_4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95191407ce_4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95191407ce_4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295191407ce_4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49c6dae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49c6dae1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49c6dae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49c6dae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8e17ecce7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8e17ecce7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8e17ecce71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8e17ecce71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516c0ede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516c0ede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516c0ede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516c0ede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516c0ede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516c0ede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F7D3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jp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jp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5.png"/><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nn.cs.utexas.edu/downloads/papers/stanley.ec02.pdf" TargetMode="External"/><Relationship Id="rId4" Type="http://schemas.openxmlformats.org/officeDocument/2006/relationships/image" Target="../media/image17.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youtube.com/watch?v=qv6UVOQ0F44" TargetMode="External"/><Relationship Id="rId4" Type="http://schemas.openxmlformats.org/officeDocument/2006/relationships/hyperlink" Target="https://www.youtube.com/watch?v=qv6UVOQ0F44" TargetMode="External"/><Relationship Id="rId5" Type="http://schemas.openxmlformats.org/officeDocument/2006/relationships/image" Target="../media/image17.png"/><Relationship Id="rId6"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hat.openai.com/" TargetMode="External"/><Relationship Id="rId4" Type="http://schemas.openxmlformats.org/officeDocument/2006/relationships/hyperlink" Target="https://chat.openai.com/" TargetMode="External"/><Relationship Id="rId5" Type="http://schemas.openxmlformats.org/officeDocument/2006/relationships/image" Target="../media/image17.png"/><Relationship Id="rId6"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youtube.com/watch?v=-e1_QhJ1EhQ" TargetMode="External"/><Relationship Id="rId4" Type="http://schemas.openxmlformats.org/officeDocument/2006/relationships/image" Target="../media/image17.png"/><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5.png"/><Relationship Id="rId12"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4.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4.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5.png"/></Relationships>
</file>

<file path=ppt/slides/_rels/slide32.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4.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5.png"/></Relationships>
</file>

<file path=ppt/slides/_rels/slide33.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4.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5.png"/></Relationships>
</file>

<file path=ppt/slides/_rels/slide34.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theory.stanford.edu/~amitp/GameProgramming/AStarComparison.html#:~:text=A*%20is%20the%20most%20popular,a%20heuristic%20to%20guide%20itself" TargetMode="External"/><Relationship Id="rId4" Type="http://schemas.openxmlformats.org/officeDocument/2006/relationships/hyperlink" Target="https://www.ibm.com/topics/artificial-intelligence" TargetMode="External"/><Relationship Id="rId5" Type="http://schemas.openxmlformats.org/officeDocument/2006/relationships/hyperlink" Target="https://www.pixiv.net/info.php?id=8710&amp;lang=en" TargetMode="External"/><Relationship Id="rId6" Type="http://schemas.openxmlformats.org/officeDocument/2006/relationships/hyperlink" Target="https://www.reddit.com/r/pcmasterrace/comments/14m3fuz/valve_has_been_quietly_banning_newly_submitted/" TargetMode="External"/><Relationship Id="rId7" Type="http://schemas.openxmlformats.org/officeDocument/2006/relationships/hyperlink" Target="https://www.zhihu.com/question/570431477#:~:text=GPT%E8%AE%AD%E7%BB%83%E7%94%A8%E7%9A%84%E6%95%B0%E6%8D%AE%E9%87%8F%3A%20410billion%20tokens%2C%20%E5%8D%B3~3000%E4%BA%BF%E7%9A%84%E5%8D%95%E8%AF%8D.%20%E5%AE%98%E6%96%B9%E5%8E%9F%E5%A7%8B%E6%95%B0%E6%8D%AE%E6%98%AF%E5%A4%A7%E6%A6%8231%E4%BA%BF%E4%B8%AA%E7%BD%91%E9%A1%B5%E5%86%85%E5%AE%B9%2C%20~320TB%E7%9A%84%E6%96%87%E5%AD%97%E4%BF%A1%E6%81%AF.,%282021%E5%B9%B4%E7%89%88%E6%9C%AC%29%20%E6%95%B0%E6%8D%AE%E8%AF%AD%E8%A8%80%3A%20%E4%B8%BB%E8%A6%81%E6%98%AF%E8%8B%B1%E8%AF%AD%20~46%25%2C%20%E4%BF%84%2C%20%E5%BE%B7%2C%20%E6%97%A5%E4%B8%8E%E4%B8%AD%E6%96%87%E9%83%BD%E6%98%AF~5%25%E5%B7%A6%E5%8F%B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jp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jp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3">
            <a:alphaModFix/>
          </a:blip>
          <a:srcRect b="0" l="0" r="0" t="0"/>
          <a:stretch/>
        </p:blipFill>
        <p:spPr>
          <a:xfrm>
            <a:off x="6005513" y="4406165"/>
            <a:ext cx="1057275" cy="950119"/>
          </a:xfrm>
          <a:prstGeom prst="rect">
            <a:avLst/>
          </a:prstGeom>
          <a:noFill/>
          <a:ln>
            <a:noFill/>
          </a:ln>
        </p:spPr>
      </p:pic>
      <p:pic>
        <p:nvPicPr>
          <p:cNvPr id="56" name="Google Shape;56;p14"/>
          <p:cNvPicPr preferRelativeResize="0"/>
          <p:nvPr/>
        </p:nvPicPr>
        <p:blipFill rotWithShape="1">
          <a:blip r:embed="rId4">
            <a:alphaModFix/>
          </a:blip>
          <a:srcRect b="0" l="0" r="0" t="0"/>
          <a:stretch/>
        </p:blipFill>
        <p:spPr>
          <a:xfrm>
            <a:off x="2957512" y="3534327"/>
            <a:ext cx="1760936" cy="1749998"/>
          </a:xfrm>
          <a:prstGeom prst="rect">
            <a:avLst/>
          </a:prstGeom>
          <a:noFill/>
          <a:ln>
            <a:noFill/>
          </a:ln>
        </p:spPr>
      </p:pic>
      <p:pic>
        <p:nvPicPr>
          <p:cNvPr id="57" name="Google Shape;57;p14"/>
          <p:cNvPicPr preferRelativeResize="0"/>
          <p:nvPr/>
        </p:nvPicPr>
        <p:blipFill rotWithShape="1">
          <a:blip r:embed="rId5">
            <a:alphaModFix/>
          </a:blip>
          <a:srcRect b="0" l="0" r="0" t="0"/>
          <a:stretch/>
        </p:blipFill>
        <p:spPr>
          <a:xfrm>
            <a:off x="-341329" y="3309014"/>
            <a:ext cx="1364029" cy="1890497"/>
          </a:xfrm>
          <a:prstGeom prst="rect">
            <a:avLst/>
          </a:prstGeom>
          <a:noFill/>
          <a:ln>
            <a:noFill/>
          </a:ln>
        </p:spPr>
      </p:pic>
      <p:pic>
        <p:nvPicPr>
          <p:cNvPr id="58" name="Google Shape;58;p14"/>
          <p:cNvPicPr preferRelativeResize="0"/>
          <p:nvPr/>
        </p:nvPicPr>
        <p:blipFill rotWithShape="1">
          <a:blip r:embed="rId6">
            <a:alphaModFix/>
          </a:blip>
          <a:srcRect b="0" l="0" r="0" t="0"/>
          <a:stretch/>
        </p:blipFill>
        <p:spPr>
          <a:xfrm>
            <a:off x="1379611" y="3573218"/>
            <a:ext cx="1273837" cy="1637791"/>
          </a:xfrm>
          <a:prstGeom prst="rect">
            <a:avLst/>
          </a:prstGeom>
          <a:noFill/>
          <a:ln>
            <a:noFill/>
          </a:ln>
        </p:spPr>
      </p:pic>
      <p:pic>
        <p:nvPicPr>
          <p:cNvPr id="59" name="Google Shape;59;p14"/>
          <p:cNvPicPr preferRelativeResize="0"/>
          <p:nvPr/>
        </p:nvPicPr>
        <p:blipFill rotWithShape="1">
          <a:blip r:embed="rId7">
            <a:alphaModFix/>
          </a:blip>
          <a:srcRect b="0" l="0" r="0" t="0"/>
          <a:stretch/>
        </p:blipFill>
        <p:spPr>
          <a:xfrm>
            <a:off x="2318235" y="4103246"/>
            <a:ext cx="1003609" cy="1263367"/>
          </a:xfrm>
          <a:prstGeom prst="rect">
            <a:avLst/>
          </a:prstGeom>
          <a:noFill/>
          <a:ln>
            <a:noFill/>
          </a:ln>
        </p:spPr>
      </p:pic>
      <p:pic>
        <p:nvPicPr>
          <p:cNvPr id="60" name="Google Shape;60;p14"/>
          <p:cNvPicPr preferRelativeResize="0"/>
          <p:nvPr/>
        </p:nvPicPr>
        <p:blipFill rotWithShape="1">
          <a:blip r:embed="rId8">
            <a:alphaModFix/>
          </a:blip>
          <a:srcRect b="0" l="0" r="0" t="0"/>
          <a:stretch/>
        </p:blipFill>
        <p:spPr>
          <a:xfrm>
            <a:off x="756595" y="4076818"/>
            <a:ext cx="1173410" cy="1216080"/>
          </a:xfrm>
          <a:prstGeom prst="rect">
            <a:avLst/>
          </a:prstGeom>
          <a:noFill/>
          <a:ln>
            <a:noFill/>
          </a:ln>
        </p:spPr>
      </p:pic>
      <p:pic>
        <p:nvPicPr>
          <p:cNvPr id="61" name="Google Shape;61;p14"/>
          <p:cNvPicPr preferRelativeResize="0"/>
          <p:nvPr/>
        </p:nvPicPr>
        <p:blipFill rotWithShape="1">
          <a:blip r:embed="rId6">
            <a:alphaModFix/>
          </a:blip>
          <a:srcRect b="0" l="0" r="0" t="0"/>
          <a:stretch/>
        </p:blipFill>
        <p:spPr>
          <a:xfrm>
            <a:off x="6815138" y="3822924"/>
            <a:ext cx="1147763" cy="1475695"/>
          </a:xfrm>
          <a:prstGeom prst="rect">
            <a:avLst/>
          </a:prstGeom>
          <a:noFill/>
          <a:ln>
            <a:noFill/>
          </a:ln>
        </p:spPr>
      </p:pic>
      <p:pic>
        <p:nvPicPr>
          <p:cNvPr id="62" name="Google Shape;62;p14"/>
          <p:cNvPicPr preferRelativeResize="0"/>
          <p:nvPr/>
        </p:nvPicPr>
        <p:blipFill rotWithShape="1">
          <a:blip r:embed="rId9">
            <a:alphaModFix/>
          </a:blip>
          <a:srcRect b="0" l="0" r="0" t="0"/>
          <a:stretch/>
        </p:blipFill>
        <p:spPr>
          <a:xfrm>
            <a:off x="4354115" y="3856096"/>
            <a:ext cx="1064419" cy="1500188"/>
          </a:xfrm>
          <a:prstGeom prst="rect">
            <a:avLst/>
          </a:prstGeom>
          <a:noFill/>
          <a:ln>
            <a:noFill/>
          </a:ln>
        </p:spPr>
      </p:pic>
      <p:pic>
        <p:nvPicPr>
          <p:cNvPr id="63" name="Google Shape;63;p14"/>
          <p:cNvPicPr preferRelativeResize="0"/>
          <p:nvPr/>
        </p:nvPicPr>
        <p:blipFill rotWithShape="1">
          <a:blip r:embed="rId10">
            <a:alphaModFix/>
          </a:blip>
          <a:srcRect b="0" l="0" r="0" t="0"/>
          <a:stretch/>
        </p:blipFill>
        <p:spPr>
          <a:xfrm>
            <a:off x="5083827" y="4274681"/>
            <a:ext cx="1064419" cy="1014413"/>
          </a:xfrm>
          <a:prstGeom prst="rect">
            <a:avLst/>
          </a:prstGeom>
          <a:noFill/>
          <a:ln>
            <a:noFill/>
          </a:ln>
        </p:spPr>
      </p:pic>
      <p:pic>
        <p:nvPicPr>
          <p:cNvPr id="64" name="Google Shape;64;p14"/>
          <p:cNvPicPr preferRelativeResize="0"/>
          <p:nvPr/>
        </p:nvPicPr>
        <p:blipFill rotWithShape="1">
          <a:blip r:embed="rId11">
            <a:alphaModFix/>
          </a:blip>
          <a:srcRect b="0" l="0" r="0" t="0"/>
          <a:stretch/>
        </p:blipFill>
        <p:spPr>
          <a:xfrm>
            <a:off x="7841741" y="3826331"/>
            <a:ext cx="1626109" cy="1472288"/>
          </a:xfrm>
          <a:prstGeom prst="rect">
            <a:avLst/>
          </a:prstGeom>
          <a:noFill/>
          <a:ln>
            <a:noFill/>
          </a:ln>
        </p:spPr>
      </p:pic>
      <p:grpSp>
        <p:nvGrpSpPr>
          <p:cNvPr id="65" name="Google Shape;65;p14"/>
          <p:cNvGrpSpPr/>
          <p:nvPr/>
        </p:nvGrpSpPr>
        <p:grpSpPr>
          <a:xfrm>
            <a:off x="2965783" y="1413302"/>
            <a:ext cx="3224475" cy="1553241"/>
            <a:chOff x="3954377" y="1884402"/>
            <a:chExt cx="4299300" cy="2070988"/>
          </a:xfrm>
        </p:grpSpPr>
        <p:sp>
          <p:nvSpPr>
            <p:cNvPr id="66" name="Google Shape;66;p14"/>
            <p:cNvSpPr txBox="1"/>
            <p:nvPr/>
          </p:nvSpPr>
          <p:spPr>
            <a:xfrm>
              <a:off x="3954377" y="1884402"/>
              <a:ext cx="4299300" cy="1323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0">
                  <a:solidFill>
                    <a:schemeClr val="dk1"/>
                  </a:solidFill>
                  <a:latin typeface="Creepster"/>
                  <a:ea typeface="Creepster"/>
                  <a:cs typeface="Creepster"/>
                  <a:sym typeface="Creepster"/>
                </a:rPr>
                <a:t>AI</a:t>
              </a:r>
              <a:endParaRPr b="0" i="0" sz="6000" u="none" cap="none" strike="noStrike">
                <a:solidFill>
                  <a:schemeClr val="dk1"/>
                </a:solidFill>
                <a:latin typeface="Creepster"/>
                <a:ea typeface="Creepster"/>
                <a:cs typeface="Creepster"/>
                <a:sym typeface="Creepster"/>
              </a:endParaRPr>
            </a:p>
          </p:txBody>
        </p:sp>
        <p:sp>
          <p:nvSpPr>
            <p:cNvPr id="67" name="Google Shape;67;p14"/>
            <p:cNvSpPr txBox="1"/>
            <p:nvPr/>
          </p:nvSpPr>
          <p:spPr>
            <a:xfrm>
              <a:off x="4790248" y="3001090"/>
              <a:ext cx="2627700" cy="954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rgbClr val="2E2834"/>
                  </a:solidFill>
                  <a:latin typeface="Creepster"/>
                  <a:ea typeface="Creepster"/>
                  <a:cs typeface="Creepster"/>
                  <a:sym typeface="Creepster"/>
                </a:rPr>
                <a:t>Damien, Hongxi and Alex</a:t>
              </a:r>
              <a:endParaRPr b="0" i="0" sz="2100" u="none" cap="none" strike="noStrike">
                <a:solidFill>
                  <a:srgbClr val="2E2834"/>
                </a:solidFill>
                <a:latin typeface="Creepster"/>
                <a:ea typeface="Creepster"/>
                <a:cs typeface="Creepster"/>
                <a:sym typeface="Creepste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9" name="Google Shape;15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23"/>
          <p:cNvPicPr preferRelativeResize="0"/>
          <p:nvPr/>
        </p:nvPicPr>
        <p:blipFill>
          <a:blip r:embed="rId3">
            <a:alphaModFix/>
          </a:blip>
          <a:stretch>
            <a:fillRect/>
          </a:stretch>
        </p:blipFill>
        <p:spPr>
          <a:xfrm>
            <a:off x="2144166" y="445025"/>
            <a:ext cx="4855670" cy="4253448"/>
          </a:xfrm>
          <a:prstGeom prst="rect">
            <a:avLst/>
          </a:prstGeom>
          <a:noFill/>
          <a:ln>
            <a:noFill/>
          </a:ln>
        </p:spPr>
      </p:pic>
      <p:pic>
        <p:nvPicPr>
          <p:cNvPr id="161" name="Google Shape;161;p23"/>
          <p:cNvPicPr preferRelativeResize="0"/>
          <p:nvPr/>
        </p:nvPicPr>
        <p:blipFill>
          <a:blip r:embed="rId4">
            <a:alphaModFix/>
          </a:blip>
          <a:stretch>
            <a:fillRect/>
          </a:stretch>
        </p:blipFill>
        <p:spPr>
          <a:xfrm>
            <a:off x="7017100" y="3749651"/>
            <a:ext cx="1963049" cy="1308376"/>
          </a:xfrm>
          <a:prstGeom prst="rect">
            <a:avLst/>
          </a:prstGeom>
          <a:noFill/>
          <a:ln>
            <a:noFill/>
          </a:ln>
        </p:spPr>
      </p:pic>
      <p:pic>
        <p:nvPicPr>
          <p:cNvPr id="162" name="Google Shape;162;p23"/>
          <p:cNvPicPr preferRelativeResize="0"/>
          <p:nvPr/>
        </p:nvPicPr>
        <p:blipFill>
          <a:blip r:embed="rId5">
            <a:alphaModFix/>
          </a:blip>
          <a:stretch>
            <a:fillRect/>
          </a:stretch>
        </p:blipFill>
        <p:spPr>
          <a:xfrm rot="1584137">
            <a:off x="8121350" y="3528675"/>
            <a:ext cx="1160175" cy="787475"/>
          </a:xfrm>
          <a:prstGeom prst="rect">
            <a:avLst/>
          </a:prstGeom>
          <a:noFill/>
          <a:ln>
            <a:noFill/>
          </a:ln>
        </p:spPr>
      </p:pic>
      <p:pic>
        <p:nvPicPr>
          <p:cNvPr id="163" name="Google Shape;163;p23"/>
          <p:cNvPicPr preferRelativeResize="0"/>
          <p:nvPr/>
        </p:nvPicPr>
        <p:blipFill>
          <a:blip r:embed="rId6">
            <a:alphaModFix/>
          </a:blip>
          <a:stretch>
            <a:fillRect/>
          </a:stretch>
        </p:blipFill>
        <p:spPr>
          <a:xfrm>
            <a:off x="7390175" y="714500"/>
            <a:ext cx="1770175" cy="1770175"/>
          </a:xfrm>
          <a:prstGeom prst="rect">
            <a:avLst/>
          </a:prstGeom>
          <a:noFill/>
          <a:ln>
            <a:noFill/>
          </a:ln>
        </p:spPr>
      </p:pic>
      <p:sp>
        <p:nvSpPr>
          <p:cNvPr id="164" name="Google Shape;164;p23"/>
          <p:cNvSpPr txBox="1"/>
          <p:nvPr/>
        </p:nvSpPr>
        <p:spPr>
          <a:xfrm>
            <a:off x="0" y="4743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Damien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0" name="Google Shape;17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4"/>
          <p:cNvPicPr preferRelativeResize="0"/>
          <p:nvPr/>
        </p:nvPicPr>
        <p:blipFill>
          <a:blip r:embed="rId3">
            <a:alphaModFix/>
          </a:blip>
          <a:stretch>
            <a:fillRect/>
          </a:stretch>
        </p:blipFill>
        <p:spPr>
          <a:xfrm>
            <a:off x="2142806" y="445025"/>
            <a:ext cx="4858388" cy="4253449"/>
          </a:xfrm>
          <a:prstGeom prst="rect">
            <a:avLst/>
          </a:prstGeom>
          <a:noFill/>
          <a:ln>
            <a:noFill/>
          </a:ln>
        </p:spPr>
      </p:pic>
      <p:pic>
        <p:nvPicPr>
          <p:cNvPr id="172" name="Google Shape;172;p24"/>
          <p:cNvPicPr preferRelativeResize="0"/>
          <p:nvPr/>
        </p:nvPicPr>
        <p:blipFill>
          <a:blip r:embed="rId4">
            <a:alphaModFix/>
          </a:blip>
          <a:stretch>
            <a:fillRect/>
          </a:stretch>
        </p:blipFill>
        <p:spPr>
          <a:xfrm>
            <a:off x="7017100" y="3749651"/>
            <a:ext cx="1963049" cy="1308376"/>
          </a:xfrm>
          <a:prstGeom prst="rect">
            <a:avLst/>
          </a:prstGeom>
          <a:noFill/>
          <a:ln>
            <a:noFill/>
          </a:ln>
        </p:spPr>
      </p:pic>
      <p:pic>
        <p:nvPicPr>
          <p:cNvPr id="173" name="Google Shape;173;p24"/>
          <p:cNvPicPr preferRelativeResize="0"/>
          <p:nvPr/>
        </p:nvPicPr>
        <p:blipFill>
          <a:blip r:embed="rId5">
            <a:alphaModFix/>
          </a:blip>
          <a:stretch>
            <a:fillRect/>
          </a:stretch>
        </p:blipFill>
        <p:spPr>
          <a:xfrm rot="1584137">
            <a:off x="8121350" y="3528675"/>
            <a:ext cx="1160175" cy="787475"/>
          </a:xfrm>
          <a:prstGeom prst="rect">
            <a:avLst/>
          </a:prstGeom>
          <a:noFill/>
          <a:ln>
            <a:noFill/>
          </a:ln>
        </p:spPr>
      </p:pic>
      <p:pic>
        <p:nvPicPr>
          <p:cNvPr id="174" name="Google Shape;174;p24"/>
          <p:cNvPicPr preferRelativeResize="0"/>
          <p:nvPr/>
        </p:nvPicPr>
        <p:blipFill>
          <a:blip r:embed="rId6">
            <a:alphaModFix/>
          </a:blip>
          <a:stretch>
            <a:fillRect/>
          </a:stretch>
        </p:blipFill>
        <p:spPr>
          <a:xfrm>
            <a:off x="7390175" y="714500"/>
            <a:ext cx="1770175" cy="1770175"/>
          </a:xfrm>
          <a:prstGeom prst="rect">
            <a:avLst/>
          </a:prstGeom>
          <a:noFill/>
          <a:ln>
            <a:noFill/>
          </a:ln>
        </p:spPr>
      </p:pic>
      <p:sp>
        <p:nvSpPr>
          <p:cNvPr id="175" name="Google Shape;175;p24"/>
          <p:cNvSpPr txBox="1"/>
          <p:nvPr/>
        </p:nvSpPr>
        <p:spPr>
          <a:xfrm>
            <a:off x="0" y="4743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Damien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2914800" y="1994300"/>
            <a:ext cx="3314400" cy="81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220">
                <a:latin typeface="Creepster"/>
                <a:ea typeface="Creepster"/>
                <a:cs typeface="Creepster"/>
                <a:sym typeface="Creepster"/>
              </a:rPr>
              <a:t>Demo Time</a:t>
            </a:r>
            <a:endParaRPr sz="4220">
              <a:latin typeface="Creepster"/>
              <a:ea typeface="Creepster"/>
              <a:cs typeface="Creepster"/>
              <a:sym typeface="Creepster"/>
            </a:endParaRPr>
          </a:p>
        </p:txBody>
      </p:sp>
      <p:pic>
        <p:nvPicPr>
          <p:cNvPr id="181" name="Google Shape;181;p25"/>
          <p:cNvPicPr preferRelativeResize="0"/>
          <p:nvPr/>
        </p:nvPicPr>
        <p:blipFill rotWithShape="1">
          <a:blip r:embed="rId3">
            <a:alphaModFix/>
          </a:blip>
          <a:srcRect b="0" l="0" r="0" t="0"/>
          <a:stretch/>
        </p:blipFill>
        <p:spPr>
          <a:xfrm>
            <a:off x="6005513" y="4406165"/>
            <a:ext cx="1057275" cy="950119"/>
          </a:xfrm>
          <a:prstGeom prst="rect">
            <a:avLst/>
          </a:prstGeom>
          <a:noFill/>
          <a:ln>
            <a:noFill/>
          </a:ln>
        </p:spPr>
      </p:pic>
      <p:pic>
        <p:nvPicPr>
          <p:cNvPr id="182" name="Google Shape;182;p25"/>
          <p:cNvPicPr preferRelativeResize="0"/>
          <p:nvPr/>
        </p:nvPicPr>
        <p:blipFill rotWithShape="1">
          <a:blip r:embed="rId4">
            <a:alphaModFix/>
          </a:blip>
          <a:srcRect b="0" l="0" r="0" t="0"/>
          <a:stretch/>
        </p:blipFill>
        <p:spPr>
          <a:xfrm>
            <a:off x="2957512" y="3534327"/>
            <a:ext cx="1760936" cy="1749998"/>
          </a:xfrm>
          <a:prstGeom prst="rect">
            <a:avLst/>
          </a:prstGeom>
          <a:noFill/>
          <a:ln>
            <a:noFill/>
          </a:ln>
        </p:spPr>
      </p:pic>
      <p:pic>
        <p:nvPicPr>
          <p:cNvPr id="183" name="Google Shape;183;p25"/>
          <p:cNvPicPr preferRelativeResize="0"/>
          <p:nvPr/>
        </p:nvPicPr>
        <p:blipFill rotWithShape="1">
          <a:blip r:embed="rId5">
            <a:alphaModFix/>
          </a:blip>
          <a:srcRect b="0" l="0" r="0" t="0"/>
          <a:stretch/>
        </p:blipFill>
        <p:spPr>
          <a:xfrm>
            <a:off x="-341329" y="3309014"/>
            <a:ext cx="1364029" cy="1890497"/>
          </a:xfrm>
          <a:prstGeom prst="rect">
            <a:avLst/>
          </a:prstGeom>
          <a:noFill/>
          <a:ln>
            <a:noFill/>
          </a:ln>
        </p:spPr>
      </p:pic>
      <p:pic>
        <p:nvPicPr>
          <p:cNvPr id="184" name="Google Shape;184;p25"/>
          <p:cNvPicPr preferRelativeResize="0"/>
          <p:nvPr/>
        </p:nvPicPr>
        <p:blipFill rotWithShape="1">
          <a:blip r:embed="rId6">
            <a:alphaModFix/>
          </a:blip>
          <a:srcRect b="0" l="0" r="0" t="0"/>
          <a:stretch/>
        </p:blipFill>
        <p:spPr>
          <a:xfrm>
            <a:off x="1379611" y="3573218"/>
            <a:ext cx="1273837" cy="1637791"/>
          </a:xfrm>
          <a:prstGeom prst="rect">
            <a:avLst/>
          </a:prstGeom>
          <a:noFill/>
          <a:ln>
            <a:noFill/>
          </a:ln>
        </p:spPr>
      </p:pic>
      <p:pic>
        <p:nvPicPr>
          <p:cNvPr id="185" name="Google Shape;185;p25"/>
          <p:cNvPicPr preferRelativeResize="0"/>
          <p:nvPr/>
        </p:nvPicPr>
        <p:blipFill rotWithShape="1">
          <a:blip r:embed="rId7">
            <a:alphaModFix/>
          </a:blip>
          <a:srcRect b="0" l="0" r="0" t="0"/>
          <a:stretch/>
        </p:blipFill>
        <p:spPr>
          <a:xfrm>
            <a:off x="2318235" y="4103246"/>
            <a:ext cx="1003609" cy="1263367"/>
          </a:xfrm>
          <a:prstGeom prst="rect">
            <a:avLst/>
          </a:prstGeom>
          <a:noFill/>
          <a:ln>
            <a:noFill/>
          </a:ln>
        </p:spPr>
      </p:pic>
      <p:pic>
        <p:nvPicPr>
          <p:cNvPr id="186" name="Google Shape;186;p25"/>
          <p:cNvPicPr preferRelativeResize="0"/>
          <p:nvPr/>
        </p:nvPicPr>
        <p:blipFill rotWithShape="1">
          <a:blip r:embed="rId8">
            <a:alphaModFix/>
          </a:blip>
          <a:srcRect b="0" l="0" r="0" t="0"/>
          <a:stretch/>
        </p:blipFill>
        <p:spPr>
          <a:xfrm>
            <a:off x="756595" y="4076818"/>
            <a:ext cx="1173410" cy="1216080"/>
          </a:xfrm>
          <a:prstGeom prst="rect">
            <a:avLst/>
          </a:prstGeom>
          <a:noFill/>
          <a:ln>
            <a:noFill/>
          </a:ln>
        </p:spPr>
      </p:pic>
      <p:pic>
        <p:nvPicPr>
          <p:cNvPr id="187" name="Google Shape;187;p25"/>
          <p:cNvPicPr preferRelativeResize="0"/>
          <p:nvPr/>
        </p:nvPicPr>
        <p:blipFill rotWithShape="1">
          <a:blip r:embed="rId6">
            <a:alphaModFix/>
          </a:blip>
          <a:srcRect b="0" l="0" r="0" t="0"/>
          <a:stretch/>
        </p:blipFill>
        <p:spPr>
          <a:xfrm>
            <a:off x="6815138" y="3822924"/>
            <a:ext cx="1147763" cy="1475695"/>
          </a:xfrm>
          <a:prstGeom prst="rect">
            <a:avLst/>
          </a:prstGeom>
          <a:noFill/>
          <a:ln>
            <a:noFill/>
          </a:ln>
        </p:spPr>
      </p:pic>
      <p:pic>
        <p:nvPicPr>
          <p:cNvPr id="188" name="Google Shape;188;p25"/>
          <p:cNvPicPr preferRelativeResize="0"/>
          <p:nvPr/>
        </p:nvPicPr>
        <p:blipFill rotWithShape="1">
          <a:blip r:embed="rId9">
            <a:alphaModFix/>
          </a:blip>
          <a:srcRect b="0" l="0" r="0" t="0"/>
          <a:stretch/>
        </p:blipFill>
        <p:spPr>
          <a:xfrm>
            <a:off x="4354115" y="3856096"/>
            <a:ext cx="1064419" cy="1500188"/>
          </a:xfrm>
          <a:prstGeom prst="rect">
            <a:avLst/>
          </a:prstGeom>
          <a:noFill/>
          <a:ln>
            <a:noFill/>
          </a:ln>
        </p:spPr>
      </p:pic>
      <p:pic>
        <p:nvPicPr>
          <p:cNvPr id="189" name="Google Shape;189;p25"/>
          <p:cNvPicPr preferRelativeResize="0"/>
          <p:nvPr/>
        </p:nvPicPr>
        <p:blipFill rotWithShape="1">
          <a:blip r:embed="rId10">
            <a:alphaModFix/>
          </a:blip>
          <a:srcRect b="0" l="0" r="0" t="0"/>
          <a:stretch/>
        </p:blipFill>
        <p:spPr>
          <a:xfrm>
            <a:off x="5083827" y="4274681"/>
            <a:ext cx="1064419" cy="1014413"/>
          </a:xfrm>
          <a:prstGeom prst="rect">
            <a:avLst/>
          </a:prstGeom>
          <a:noFill/>
          <a:ln>
            <a:noFill/>
          </a:ln>
        </p:spPr>
      </p:pic>
      <p:pic>
        <p:nvPicPr>
          <p:cNvPr id="190" name="Google Shape;190;p25"/>
          <p:cNvPicPr preferRelativeResize="0"/>
          <p:nvPr/>
        </p:nvPicPr>
        <p:blipFill rotWithShape="1">
          <a:blip r:embed="rId11">
            <a:alphaModFix/>
          </a:blip>
          <a:srcRect b="0" l="0" r="0" t="0"/>
          <a:stretch/>
        </p:blipFill>
        <p:spPr>
          <a:xfrm>
            <a:off x="7841741" y="3826331"/>
            <a:ext cx="1626109" cy="1472288"/>
          </a:xfrm>
          <a:prstGeom prst="rect">
            <a:avLst/>
          </a:prstGeom>
          <a:noFill/>
          <a:ln>
            <a:noFill/>
          </a:ln>
        </p:spPr>
      </p:pic>
      <p:pic>
        <p:nvPicPr>
          <p:cNvPr id="191" name="Google Shape;191;p25"/>
          <p:cNvPicPr preferRelativeResize="0"/>
          <p:nvPr/>
        </p:nvPicPr>
        <p:blipFill>
          <a:blip r:embed="rId12">
            <a:alphaModFix/>
          </a:blip>
          <a:stretch>
            <a:fillRect/>
          </a:stretch>
        </p:blipFill>
        <p:spPr>
          <a:xfrm>
            <a:off x="7627575" y="152400"/>
            <a:ext cx="1364025" cy="1757192"/>
          </a:xfrm>
          <a:prstGeom prst="rect">
            <a:avLst/>
          </a:prstGeom>
          <a:noFill/>
          <a:ln>
            <a:noFill/>
          </a:ln>
        </p:spPr>
      </p:pic>
      <p:sp>
        <p:nvSpPr>
          <p:cNvPr id="192" name="Google Shape;192;p25"/>
          <p:cNvSpPr txBox="1"/>
          <p:nvPr/>
        </p:nvSpPr>
        <p:spPr>
          <a:xfrm>
            <a:off x="8208125" y="1994300"/>
            <a:ext cx="7836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Hongxi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Decision Tree</a:t>
            </a:r>
            <a:endParaRPr b="1"/>
          </a:p>
        </p:txBody>
      </p:sp>
      <p:sp>
        <p:nvSpPr>
          <p:cNvPr id="198" name="Google Shape;19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26"/>
          <p:cNvPicPr preferRelativeResize="0"/>
          <p:nvPr/>
        </p:nvPicPr>
        <p:blipFill>
          <a:blip r:embed="rId3">
            <a:alphaModFix/>
          </a:blip>
          <a:stretch>
            <a:fillRect/>
          </a:stretch>
        </p:blipFill>
        <p:spPr>
          <a:xfrm>
            <a:off x="7627575" y="152400"/>
            <a:ext cx="1364025" cy="1757192"/>
          </a:xfrm>
          <a:prstGeom prst="rect">
            <a:avLst/>
          </a:prstGeom>
          <a:noFill/>
          <a:ln>
            <a:noFill/>
          </a:ln>
        </p:spPr>
      </p:pic>
      <p:pic>
        <p:nvPicPr>
          <p:cNvPr id="200" name="Google Shape;200;p26"/>
          <p:cNvPicPr preferRelativeResize="0"/>
          <p:nvPr/>
        </p:nvPicPr>
        <p:blipFill>
          <a:blip r:embed="rId4">
            <a:alphaModFix/>
          </a:blip>
          <a:stretch>
            <a:fillRect/>
          </a:stretch>
        </p:blipFill>
        <p:spPr>
          <a:xfrm>
            <a:off x="1035225" y="1152475"/>
            <a:ext cx="4839300" cy="3307800"/>
          </a:xfrm>
          <a:prstGeom prst="rect">
            <a:avLst/>
          </a:prstGeom>
          <a:noFill/>
          <a:ln>
            <a:noFill/>
          </a:ln>
        </p:spPr>
      </p:pic>
      <p:sp>
        <p:nvSpPr>
          <p:cNvPr id="201" name="Google Shape;201;p26"/>
          <p:cNvSpPr txBox="1"/>
          <p:nvPr/>
        </p:nvSpPr>
        <p:spPr>
          <a:xfrm>
            <a:off x="8208125" y="1994300"/>
            <a:ext cx="7836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Hongxi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445025"/>
            <a:ext cx="786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a:t>
            </a:r>
            <a:r>
              <a:rPr b="1" lang="en"/>
              <a:t> Learning - Overview</a:t>
            </a:r>
            <a:endParaRPr b="1"/>
          </a:p>
        </p:txBody>
      </p:sp>
      <p:sp>
        <p:nvSpPr>
          <p:cNvPr id="207" name="Google Shape;207;p27"/>
          <p:cNvSpPr txBox="1"/>
          <p:nvPr>
            <p:ph idx="1" type="body"/>
          </p:nvPr>
        </p:nvSpPr>
        <p:spPr>
          <a:xfrm>
            <a:off x="311700" y="1152475"/>
            <a:ext cx="7244400" cy="3416400"/>
          </a:xfrm>
          <a:prstGeom prst="rect">
            <a:avLst/>
          </a:prstGeom>
        </p:spPr>
        <p:txBody>
          <a:bodyPr anchorCtr="0" anchor="t" bIns="91425" lIns="91425" spcFirstLastPara="1" rIns="91425" wrap="square" tIns="91425">
            <a:normAutofit/>
          </a:bodyPr>
          <a:lstStyle/>
          <a:p>
            <a:pPr indent="-368300" lvl="0" marL="457200" rtl="0" algn="l">
              <a:lnSpc>
                <a:spcPct val="200000"/>
              </a:lnSpc>
              <a:spcBef>
                <a:spcPts val="0"/>
              </a:spcBef>
              <a:spcAft>
                <a:spcPts val="0"/>
              </a:spcAft>
              <a:buClr>
                <a:schemeClr val="lt1"/>
              </a:buClr>
              <a:buSzPts val="2200"/>
              <a:buChar char="-"/>
            </a:pPr>
            <a:r>
              <a:rPr lang="en" sz="2200">
                <a:solidFill>
                  <a:schemeClr val="lt1"/>
                </a:solidFill>
              </a:rPr>
              <a:t>Supervised Learning</a:t>
            </a:r>
            <a:endParaRPr sz="2200">
              <a:solidFill>
                <a:schemeClr val="lt1"/>
              </a:solidFill>
            </a:endParaRPr>
          </a:p>
          <a:p>
            <a:pPr indent="-368300" lvl="0" marL="457200" rtl="0" algn="l">
              <a:lnSpc>
                <a:spcPct val="200000"/>
              </a:lnSpc>
              <a:spcBef>
                <a:spcPts val="0"/>
              </a:spcBef>
              <a:spcAft>
                <a:spcPts val="0"/>
              </a:spcAft>
              <a:buClr>
                <a:schemeClr val="lt1"/>
              </a:buClr>
              <a:buSzPts val="2200"/>
              <a:buChar char="-"/>
            </a:pPr>
            <a:r>
              <a:rPr lang="en" sz="2200">
                <a:solidFill>
                  <a:schemeClr val="lt1"/>
                </a:solidFill>
              </a:rPr>
              <a:t>Unsupervised Learning</a:t>
            </a:r>
            <a:endParaRPr sz="2200">
              <a:solidFill>
                <a:schemeClr val="lt1"/>
              </a:solidFill>
            </a:endParaRPr>
          </a:p>
          <a:p>
            <a:pPr indent="-368300" lvl="0" marL="457200" rtl="0" algn="l">
              <a:lnSpc>
                <a:spcPct val="200000"/>
              </a:lnSpc>
              <a:spcBef>
                <a:spcPts val="0"/>
              </a:spcBef>
              <a:spcAft>
                <a:spcPts val="0"/>
              </a:spcAft>
              <a:buClr>
                <a:schemeClr val="lt1"/>
              </a:buClr>
              <a:buSzPts val="2200"/>
              <a:buChar char="-"/>
            </a:pPr>
            <a:r>
              <a:rPr lang="en" sz="2200">
                <a:solidFill>
                  <a:schemeClr val="lt1"/>
                </a:solidFill>
              </a:rPr>
              <a:t>Reinforcement Learning</a:t>
            </a:r>
            <a:endParaRPr sz="2200">
              <a:solidFill>
                <a:schemeClr val="lt1"/>
              </a:solidFill>
            </a:endParaRPr>
          </a:p>
        </p:txBody>
      </p:sp>
      <p:pic>
        <p:nvPicPr>
          <p:cNvPr id="208" name="Google Shape;208;p27"/>
          <p:cNvPicPr preferRelativeResize="0"/>
          <p:nvPr/>
        </p:nvPicPr>
        <p:blipFill>
          <a:blip r:embed="rId3">
            <a:alphaModFix/>
          </a:blip>
          <a:stretch>
            <a:fillRect/>
          </a:stretch>
        </p:blipFill>
        <p:spPr>
          <a:xfrm>
            <a:off x="7555976" y="3544626"/>
            <a:ext cx="1438576" cy="1438576"/>
          </a:xfrm>
          <a:prstGeom prst="rect">
            <a:avLst/>
          </a:prstGeom>
          <a:noFill/>
          <a:ln>
            <a:noFill/>
          </a:ln>
        </p:spPr>
      </p:pic>
      <p:pic>
        <p:nvPicPr>
          <p:cNvPr id="209" name="Google Shape;209;p27"/>
          <p:cNvPicPr preferRelativeResize="0"/>
          <p:nvPr/>
        </p:nvPicPr>
        <p:blipFill>
          <a:blip r:embed="rId4">
            <a:alphaModFix/>
          </a:blip>
          <a:stretch>
            <a:fillRect/>
          </a:stretch>
        </p:blipFill>
        <p:spPr>
          <a:xfrm>
            <a:off x="4270700" y="1049436"/>
            <a:ext cx="3044600" cy="3044625"/>
          </a:xfrm>
          <a:prstGeom prst="rect">
            <a:avLst/>
          </a:prstGeom>
          <a:noFill/>
          <a:ln>
            <a:noFill/>
          </a:ln>
        </p:spPr>
      </p:pic>
      <p:pic>
        <p:nvPicPr>
          <p:cNvPr id="210" name="Google Shape;210;p27"/>
          <p:cNvPicPr preferRelativeResize="0"/>
          <p:nvPr/>
        </p:nvPicPr>
        <p:blipFill>
          <a:blip r:embed="rId5">
            <a:alphaModFix/>
          </a:blip>
          <a:stretch>
            <a:fillRect/>
          </a:stretch>
        </p:blipFill>
        <p:spPr>
          <a:xfrm>
            <a:off x="4270700" y="1049425"/>
            <a:ext cx="3044600" cy="3044600"/>
          </a:xfrm>
          <a:prstGeom prst="rect">
            <a:avLst/>
          </a:prstGeom>
          <a:noFill/>
          <a:ln>
            <a:noFill/>
          </a:ln>
        </p:spPr>
      </p:pic>
      <p:sp>
        <p:nvSpPr>
          <p:cNvPr id="211" name="Google Shape;211;p27"/>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212" name="Google Shape;212;p27"/>
          <p:cNvPicPr preferRelativeResize="0"/>
          <p:nvPr/>
        </p:nvPicPr>
        <p:blipFill>
          <a:blip r:embed="rId6">
            <a:alphaModFix/>
          </a:blip>
          <a:stretch>
            <a:fillRect/>
          </a:stretch>
        </p:blipFill>
        <p:spPr>
          <a:xfrm>
            <a:off x="7390175" y="714500"/>
            <a:ext cx="1770175" cy="177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 Supervised Learning</a:t>
            </a:r>
            <a:endParaRPr b="1"/>
          </a:p>
        </p:txBody>
      </p:sp>
      <p:sp>
        <p:nvSpPr>
          <p:cNvPr id="218" name="Google Shape;218;p28"/>
          <p:cNvSpPr txBox="1"/>
          <p:nvPr>
            <p:ph idx="1" type="body"/>
          </p:nvPr>
        </p:nvSpPr>
        <p:spPr>
          <a:xfrm>
            <a:off x="311700" y="1152475"/>
            <a:ext cx="7244400" cy="34164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n" sz="2200">
                <a:solidFill>
                  <a:schemeClr val="lt1"/>
                </a:solidFill>
              </a:rPr>
              <a:t>In supervised learning, the algorithm is trained on a labeled dataset, where it learns to predict the output from the input data. Common algorithms include linear regression, decision trees, support vector machines, and neural networks.</a:t>
            </a:r>
            <a:endParaRPr sz="2200">
              <a:solidFill>
                <a:schemeClr val="lt1"/>
              </a:solidFill>
            </a:endParaRPr>
          </a:p>
          <a:p>
            <a:pPr indent="0" lvl="0" marL="0" rtl="0" algn="l">
              <a:lnSpc>
                <a:spcPct val="100000"/>
              </a:lnSpc>
              <a:spcBef>
                <a:spcPts val="1200"/>
              </a:spcBef>
              <a:spcAft>
                <a:spcPts val="0"/>
              </a:spcAft>
              <a:buNone/>
            </a:pPr>
            <a:r>
              <a:rPr b="1" lang="en" sz="2200">
                <a:solidFill>
                  <a:schemeClr val="lt1"/>
                </a:solidFill>
              </a:rPr>
              <a:t>WE WILL LOOK AT A NEURAL NETWORK</a:t>
            </a:r>
            <a:endParaRPr b="1" sz="2200">
              <a:solidFill>
                <a:schemeClr val="lt1"/>
              </a:solidFill>
            </a:endParaRPr>
          </a:p>
          <a:p>
            <a:pPr indent="0" lvl="0" marL="0" rtl="0" algn="l">
              <a:lnSpc>
                <a:spcPct val="100000"/>
              </a:lnSpc>
              <a:spcBef>
                <a:spcPts val="1200"/>
              </a:spcBef>
              <a:spcAft>
                <a:spcPts val="1200"/>
              </a:spcAft>
              <a:buNone/>
            </a:pPr>
            <a:r>
              <a:rPr b="1" lang="en" sz="2200">
                <a:solidFill>
                  <a:schemeClr val="lt1"/>
                </a:solidFill>
              </a:rPr>
              <a:t>EXAMPLE LATER!</a:t>
            </a:r>
            <a:endParaRPr b="1" sz="2200">
              <a:solidFill>
                <a:schemeClr val="lt1"/>
              </a:solidFill>
            </a:endParaRPr>
          </a:p>
        </p:txBody>
      </p:sp>
      <p:pic>
        <p:nvPicPr>
          <p:cNvPr id="219" name="Google Shape;219;p28"/>
          <p:cNvPicPr preferRelativeResize="0"/>
          <p:nvPr/>
        </p:nvPicPr>
        <p:blipFill>
          <a:blip r:embed="rId3">
            <a:alphaModFix/>
          </a:blip>
          <a:stretch>
            <a:fillRect/>
          </a:stretch>
        </p:blipFill>
        <p:spPr>
          <a:xfrm>
            <a:off x="7555976" y="3544626"/>
            <a:ext cx="1438576" cy="1438576"/>
          </a:xfrm>
          <a:prstGeom prst="rect">
            <a:avLst/>
          </a:prstGeom>
          <a:noFill/>
          <a:ln>
            <a:noFill/>
          </a:ln>
        </p:spPr>
      </p:pic>
      <p:sp>
        <p:nvSpPr>
          <p:cNvPr id="220" name="Google Shape;220;p28"/>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221" name="Google Shape;221;p28"/>
          <p:cNvPicPr preferRelativeResize="0"/>
          <p:nvPr/>
        </p:nvPicPr>
        <p:blipFill>
          <a:blip r:embed="rId4">
            <a:alphaModFix/>
          </a:blip>
          <a:stretch>
            <a:fillRect/>
          </a:stretch>
        </p:blipFill>
        <p:spPr>
          <a:xfrm>
            <a:off x="7390175" y="714500"/>
            <a:ext cx="1770175" cy="177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Supervised Learning Example - NEAT</a:t>
            </a:r>
            <a:endParaRPr b="1"/>
          </a:p>
        </p:txBody>
      </p:sp>
      <p:sp>
        <p:nvSpPr>
          <p:cNvPr id="227" name="Google Shape;227;p29"/>
          <p:cNvSpPr txBox="1"/>
          <p:nvPr>
            <p:ph idx="1" type="body"/>
          </p:nvPr>
        </p:nvSpPr>
        <p:spPr>
          <a:xfrm>
            <a:off x="311700" y="1152475"/>
            <a:ext cx="7244400" cy="3416400"/>
          </a:xfrm>
          <a:prstGeom prst="rect">
            <a:avLst/>
          </a:prstGeom>
        </p:spPr>
        <p:txBody>
          <a:bodyPr anchorCtr="0" anchor="t" bIns="91425" lIns="91425" spcFirstLastPara="1" rIns="91425" wrap="square" tIns="91425">
            <a:normAutofit/>
          </a:bodyPr>
          <a:lstStyle/>
          <a:p>
            <a:pPr indent="-368300" lvl="0" marL="457200" rtl="0" algn="l">
              <a:lnSpc>
                <a:spcPct val="200000"/>
              </a:lnSpc>
              <a:spcBef>
                <a:spcPts val="0"/>
              </a:spcBef>
              <a:spcAft>
                <a:spcPts val="0"/>
              </a:spcAft>
              <a:buClr>
                <a:schemeClr val="lt1"/>
              </a:buClr>
              <a:buSzPts val="2200"/>
              <a:buChar char="-"/>
            </a:pPr>
            <a:r>
              <a:rPr lang="en" sz="2200">
                <a:solidFill>
                  <a:schemeClr val="lt1"/>
                </a:solidFill>
              </a:rPr>
              <a:t>NeuroEvolution of Augmenting Topologies</a:t>
            </a:r>
            <a:endParaRPr sz="2200">
              <a:solidFill>
                <a:schemeClr val="lt1"/>
              </a:solidFill>
            </a:endParaRPr>
          </a:p>
          <a:p>
            <a:pPr indent="-368300" lvl="0" marL="457200" rtl="0" algn="l">
              <a:lnSpc>
                <a:spcPct val="200000"/>
              </a:lnSpc>
              <a:spcBef>
                <a:spcPts val="0"/>
              </a:spcBef>
              <a:spcAft>
                <a:spcPts val="0"/>
              </a:spcAft>
              <a:buClr>
                <a:srgbClr val="00FFFF"/>
              </a:buClr>
              <a:buSzPts val="2200"/>
              <a:buChar char="-"/>
            </a:pPr>
            <a:r>
              <a:rPr lang="en" sz="2200" u="sng">
                <a:solidFill>
                  <a:srgbClr val="00FFFF"/>
                </a:solidFill>
                <a:hlinkClick r:id="rId3">
                  <a:extLst>
                    <a:ext uri="{A12FA001-AC4F-418D-AE19-62706E023703}">
                      <ahyp:hlinkClr val="tx"/>
                    </a:ext>
                  </a:extLst>
                </a:hlinkClick>
              </a:rPr>
              <a:t>Kenneth O. Stanley in 2002</a:t>
            </a:r>
            <a:endParaRPr sz="2200">
              <a:solidFill>
                <a:srgbClr val="00FFFF"/>
              </a:solidFill>
            </a:endParaRPr>
          </a:p>
          <a:p>
            <a:pPr indent="-368300" lvl="0" marL="457200" rtl="0" algn="l">
              <a:lnSpc>
                <a:spcPct val="200000"/>
              </a:lnSpc>
              <a:spcBef>
                <a:spcPts val="0"/>
              </a:spcBef>
              <a:spcAft>
                <a:spcPts val="0"/>
              </a:spcAft>
              <a:buClr>
                <a:schemeClr val="lt1"/>
              </a:buClr>
              <a:buSzPts val="2200"/>
              <a:buChar char="-"/>
            </a:pPr>
            <a:r>
              <a:rPr lang="en" sz="2200">
                <a:solidFill>
                  <a:schemeClr val="lt1"/>
                </a:solidFill>
              </a:rPr>
              <a:t>Category: Evolving artificial neural networks (ANNs)</a:t>
            </a:r>
            <a:endParaRPr sz="2200">
              <a:solidFill>
                <a:schemeClr val="lt1"/>
              </a:solidFill>
            </a:endParaRPr>
          </a:p>
          <a:p>
            <a:pPr indent="-368300" lvl="0" marL="457200" rtl="0" algn="l">
              <a:lnSpc>
                <a:spcPct val="200000"/>
              </a:lnSpc>
              <a:spcBef>
                <a:spcPts val="0"/>
              </a:spcBef>
              <a:spcAft>
                <a:spcPts val="0"/>
              </a:spcAft>
              <a:buClr>
                <a:schemeClr val="lt1"/>
              </a:buClr>
              <a:buSzPts val="2200"/>
              <a:buChar char="-"/>
            </a:pPr>
            <a:r>
              <a:rPr lang="en" sz="2200">
                <a:solidFill>
                  <a:schemeClr val="lt1"/>
                </a:solidFill>
              </a:rPr>
              <a:t>Mutation and Crossover Operations</a:t>
            </a:r>
            <a:endParaRPr sz="2200">
              <a:solidFill>
                <a:schemeClr val="lt1"/>
              </a:solidFill>
            </a:endParaRPr>
          </a:p>
        </p:txBody>
      </p:sp>
      <p:pic>
        <p:nvPicPr>
          <p:cNvPr id="228" name="Google Shape;228;p29"/>
          <p:cNvPicPr preferRelativeResize="0"/>
          <p:nvPr/>
        </p:nvPicPr>
        <p:blipFill>
          <a:blip r:embed="rId4">
            <a:alphaModFix/>
          </a:blip>
          <a:stretch>
            <a:fillRect/>
          </a:stretch>
        </p:blipFill>
        <p:spPr>
          <a:xfrm>
            <a:off x="7555976" y="3544626"/>
            <a:ext cx="1438576" cy="1438576"/>
          </a:xfrm>
          <a:prstGeom prst="rect">
            <a:avLst/>
          </a:prstGeom>
          <a:noFill/>
          <a:ln>
            <a:noFill/>
          </a:ln>
        </p:spPr>
      </p:pic>
      <p:sp>
        <p:nvSpPr>
          <p:cNvPr id="229" name="Google Shape;229;p29"/>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230" name="Google Shape;230;p29"/>
          <p:cNvPicPr preferRelativeResize="0"/>
          <p:nvPr/>
        </p:nvPicPr>
        <p:blipFill>
          <a:blip r:embed="rId5">
            <a:alphaModFix/>
          </a:blip>
          <a:stretch>
            <a:fillRect/>
          </a:stretch>
        </p:blipFill>
        <p:spPr>
          <a:xfrm>
            <a:off x="7390175" y="714500"/>
            <a:ext cx="1770175" cy="1770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311700" y="445025"/>
            <a:ext cx="81696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5020"/>
              <a:t>NEAT EXAMPLE - </a:t>
            </a:r>
            <a:r>
              <a:rPr b="1" lang="en" sz="5020" u="sng">
                <a:solidFill>
                  <a:schemeClr val="lt1"/>
                </a:solidFill>
                <a:hlinkClick r:id="rId3">
                  <a:extLst>
                    <a:ext uri="{A12FA001-AC4F-418D-AE19-62706E023703}">
                      <ahyp:hlinkClr val="tx"/>
                    </a:ext>
                  </a:extLst>
                </a:hlinkClick>
              </a:rPr>
              <a:t>MARI/O</a:t>
            </a:r>
            <a:r>
              <a:rPr lang="en" sz="5020" u="sng">
                <a:solidFill>
                  <a:schemeClr val="lt1"/>
                </a:solidFill>
                <a:hlinkClick r:id="rId4">
                  <a:extLst>
                    <a:ext uri="{A12FA001-AC4F-418D-AE19-62706E023703}">
                      <ahyp:hlinkClr val="tx"/>
                    </a:ext>
                  </a:extLst>
                </a:hlinkClick>
              </a:rPr>
              <a:t> </a:t>
            </a:r>
            <a:endParaRPr sz="5020">
              <a:solidFill>
                <a:schemeClr val="lt1"/>
              </a:solidFill>
            </a:endParaRPr>
          </a:p>
        </p:txBody>
      </p:sp>
      <p:pic>
        <p:nvPicPr>
          <p:cNvPr id="236" name="Google Shape;236;p30"/>
          <p:cNvPicPr preferRelativeResize="0"/>
          <p:nvPr/>
        </p:nvPicPr>
        <p:blipFill>
          <a:blip r:embed="rId5">
            <a:alphaModFix/>
          </a:blip>
          <a:stretch>
            <a:fillRect/>
          </a:stretch>
        </p:blipFill>
        <p:spPr>
          <a:xfrm>
            <a:off x="0" y="1661350"/>
            <a:ext cx="6404526" cy="6404526"/>
          </a:xfrm>
          <a:prstGeom prst="rect">
            <a:avLst/>
          </a:prstGeom>
          <a:noFill/>
          <a:ln>
            <a:noFill/>
          </a:ln>
        </p:spPr>
      </p:pic>
      <p:sp>
        <p:nvSpPr>
          <p:cNvPr id="237" name="Google Shape;237;p30"/>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238" name="Google Shape;238;p30"/>
          <p:cNvPicPr preferRelativeResize="0"/>
          <p:nvPr/>
        </p:nvPicPr>
        <p:blipFill>
          <a:blip r:embed="rId6">
            <a:alphaModFix/>
          </a:blip>
          <a:stretch>
            <a:fillRect/>
          </a:stretch>
        </p:blipFill>
        <p:spPr>
          <a:xfrm>
            <a:off x="6011650" y="1590500"/>
            <a:ext cx="3132350" cy="3132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NEAT MAR/IO - Notable Species</a:t>
            </a:r>
            <a:endParaRPr b="1"/>
          </a:p>
        </p:txBody>
      </p:sp>
      <p:sp>
        <p:nvSpPr>
          <p:cNvPr id="244" name="Google Shape;244;p31"/>
          <p:cNvSpPr txBox="1"/>
          <p:nvPr>
            <p:ph idx="1" type="body"/>
          </p:nvPr>
        </p:nvSpPr>
        <p:spPr>
          <a:xfrm>
            <a:off x="311700" y="1152475"/>
            <a:ext cx="7244400" cy="3416400"/>
          </a:xfrm>
          <a:prstGeom prst="rect">
            <a:avLst/>
          </a:prstGeom>
        </p:spPr>
        <p:txBody>
          <a:bodyPr anchorCtr="0" anchor="t" bIns="91425" lIns="91425" spcFirstLastPara="1" rIns="91425" wrap="square" tIns="91425">
            <a:normAutofit/>
          </a:bodyPr>
          <a:lstStyle/>
          <a:p>
            <a:pPr indent="-368300" lvl="0" marL="457200" rtl="0" algn="l">
              <a:lnSpc>
                <a:spcPct val="200000"/>
              </a:lnSpc>
              <a:spcBef>
                <a:spcPts val="0"/>
              </a:spcBef>
              <a:spcAft>
                <a:spcPts val="0"/>
              </a:spcAft>
              <a:buClr>
                <a:schemeClr val="lt1"/>
              </a:buClr>
              <a:buSzPts val="2200"/>
              <a:buChar char="-"/>
            </a:pPr>
            <a:r>
              <a:rPr lang="en" sz="2200">
                <a:solidFill>
                  <a:schemeClr val="lt1"/>
                </a:solidFill>
              </a:rPr>
              <a:t>Species 19 - First Species to Chargin’ Chuck</a:t>
            </a:r>
            <a:endParaRPr sz="2200">
              <a:solidFill>
                <a:schemeClr val="lt1"/>
              </a:solidFill>
            </a:endParaRPr>
          </a:p>
          <a:p>
            <a:pPr indent="-368300" lvl="0" marL="457200" rtl="0" algn="l">
              <a:lnSpc>
                <a:spcPct val="200000"/>
              </a:lnSpc>
              <a:spcBef>
                <a:spcPts val="0"/>
              </a:spcBef>
              <a:spcAft>
                <a:spcPts val="0"/>
              </a:spcAft>
              <a:buClr>
                <a:schemeClr val="lt1"/>
              </a:buClr>
              <a:buSzPts val="2200"/>
              <a:buChar char="-"/>
            </a:pPr>
            <a:r>
              <a:rPr lang="en" sz="2200">
                <a:solidFill>
                  <a:schemeClr val="lt1"/>
                </a:solidFill>
              </a:rPr>
              <a:t>Species 14 - Second Species to Chargin’ Chuck</a:t>
            </a:r>
            <a:endParaRPr sz="2200">
              <a:solidFill>
                <a:schemeClr val="lt1"/>
              </a:solidFill>
            </a:endParaRPr>
          </a:p>
          <a:p>
            <a:pPr indent="-368300" lvl="0" marL="457200" rtl="0" algn="l">
              <a:lnSpc>
                <a:spcPct val="200000"/>
              </a:lnSpc>
              <a:spcBef>
                <a:spcPts val="0"/>
              </a:spcBef>
              <a:spcAft>
                <a:spcPts val="0"/>
              </a:spcAft>
              <a:buClr>
                <a:schemeClr val="lt1"/>
              </a:buClr>
              <a:buSzPts val="2200"/>
              <a:buChar char="-"/>
            </a:pPr>
            <a:r>
              <a:rPr lang="en" sz="2200">
                <a:solidFill>
                  <a:schemeClr val="lt1"/>
                </a:solidFill>
              </a:rPr>
              <a:t>Species 30-32 - Learned to crouch everywhere?</a:t>
            </a:r>
            <a:endParaRPr sz="2200">
              <a:solidFill>
                <a:schemeClr val="lt1"/>
              </a:solidFill>
            </a:endParaRPr>
          </a:p>
          <a:p>
            <a:pPr indent="-368300" lvl="0" marL="457200" rtl="0" algn="l">
              <a:lnSpc>
                <a:spcPct val="200000"/>
              </a:lnSpc>
              <a:spcBef>
                <a:spcPts val="0"/>
              </a:spcBef>
              <a:spcAft>
                <a:spcPts val="0"/>
              </a:spcAft>
              <a:buClr>
                <a:schemeClr val="lt1"/>
              </a:buClr>
              <a:buSzPts val="2200"/>
              <a:buChar char="-"/>
            </a:pPr>
            <a:r>
              <a:rPr lang="en" sz="2200">
                <a:solidFill>
                  <a:schemeClr val="lt1"/>
                </a:solidFill>
              </a:rPr>
              <a:t>Species</a:t>
            </a:r>
            <a:r>
              <a:rPr lang="en" sz="2200">
                <a:solidFill>
                  <a:schemeClr val="lt1"/>
                </a:solidFill>
              </a:rPr>
              <a:t> 5 - Also evolved to crouch everywhere</a:t>
            </a:r>
            <a:endParaRPr sz="2200">
              <a:solidFill>
                <a:schemeClr val="lt1"/>
              </a:solidFill>
            </a:endParaRPr>
          </a:p>
          <a:p>
            <a:pPr indent="0" lvl="0" marL="457200" rtl="0" algn="l">
              <a:lnSpc>
                <a:spcPct val="200000"/>
              </a:lnSpc>
              <a:spcBef>
                <a:spcPts val="1200"/>
              </a:spcBef>
              <a:spcAft>
                <a:spcPts val="1200"/>
              </a:spcAft>
              <a:buNone/>
            </a:pPr>
            <a:r>
              <a:rPr b="1" lang="en" sz="2200">
                <a:solidFill>
                  <a:schemeClr val="lt1"/>
                </a:solidFill>
              </a:rPr>
              <a:t>Generation 42, Species 10, Genome 4 BEAT IT</a:t>
            </a:r>
            <a:endParaRPr b="1" sz="2200">
              <a:solidFill>
                <a:schemeClr val="lt1"/>
              </a:solidFill>
            </a:endParaRPr>
          </a:p>
        </p:txBody>
      </p:sp>
      <p:pic>
        <p:nvPicPr>
          <p:cNvPr id="245" name="Google Shape;245;p31"/>
          <p:cNvPicPr preferRelativeResize="0"/>
          <p:nvPr/>
        </p:nvPicPr>
        <p:blipFill>
          <a:blip r:embed="rId3">
            <a:alphaModFix/>
          </a:blip>
          <a:stretch>
            <a:fillRect/>
          </a:stretch>
        </p:blipFill>
        <p:spPr>
          <a:xfrm>
            <a:off x="7555976" y="3544626"/>
            <a:ext cx="1438576" cy="1438576"/>
          </a:xfrm>
          <a:prstGeom prst="rect">
            <a:avLst/>
          </a:prstGeom>
          <a:noFill/>
          <a:ln>
            <a:noFill/>
          </a:ln>
        </p:spPr>
      </p:pic>
      <p:sp>
        <p:nvSpPr>
          <p:cNvPr id="246" name="Google Shape;246;p31"/>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247" name="Google Shape;247;p31"/>
          <p:cNvPicPr preferRelativeResize="0"/>
          <p:nvPr/>
        </p:nvPicPr>
        <p:blipFill>
          <a:blip r:embed="rId4">
            <a:alphaModFix/>
          </a:blip>
          <a:stretch>
            <a:fillRect/>
          </a:stretch>
        </p:blipFill>
        <p:spPr>
          <a:xfrm>
            <a:off x="6733942" y="1017724"/>
            <a:ext cx="2647984" cy="1911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 Unsupervised Learning</a:t>
            </a:r>
            <a:endParaRPr b="1"/>
          </a:p>
        </p:txBody>
      </p:sp>
      <p:sp>
        <p:nvSpPr>
          <p:cNvPr id="253" name="Google Shape;253;p32"/>
          <p:cNvSpPr txBox="1"/>
          <p:nvPr>
            <p:ph idx="1" type="body"/>
          </p:nvPr>
        </p:nvSpPr>
        <p:spPr>
          <a:xfrm>
            <a:off x="311700" y="1152475"/>
            <a:ext cx="7244400" cy="3416400"/>
          </a:xfrm>
          <a:prstGeom prst="rect">
            <a:avLst/>
          </a:prstGeom>
        </p:spPr>
        <p:txBody>
          <a:bodyPr anchorCtr="0" anchor="t" bIns="91425" lIns="91425" spcFirstLastPara="1" rIns="91425" wrap="square" tIns="91425">
            <a:normAutofit fontScale="77500"/>
          </a:bodyPr>
          <a:lstStyle/>
          <a:p>
            <a:pPr indent="0" lvl="0" marL="0" rtl="0" algn="l">
              <a:lnSpc>
                <a:spcPct val="200000"/>
              </a:lnSpc>
              <a:spcBef>
                <a:spcPts val="0"/>
              </a:spcBef>
              <a:spcAft>
                <a:spcPts val="1200"/>
              </a:spcAft>
              <a:buNone/>
            </a:pPr>
            <a:r>
              <a:rPr lang="en" sz="2200">
                <a:solidFill>
                  <a:schemeClr val="lt1"/>
                </a:solidFill>
              </a:rPr>
              <a:t>Unsupervised learning involves training the algorithm on an unlabeled dataset, where the algorithm tries to learn the patterns and relationships within the data. Clustering and dimensionality reduction are common tasks associated with unsupervised learning. Algorithms include k-means clustering, hierarchical clustering, and principal component analysis. </a:t>
            </a:r>
            <a:r>
              <a:rPr b="1" lang="en" sz="2200">
                <a:solidFill>
                  <a:schemeClr val="lt1"/>
                </a:solidFill>
              </a:rPr>
              <a:t>CHATGPT USES UNSUPERVISED LEARNING</a:t>
            </a:r>
            <a:endParaRPr b="1" sz="2200">
              <a:solidFill>
                <a:schemeClr val="lt1"/>
              </a:solidFill>
            </a:endParaRPr>
          </a:p>
        </p:txBody>
      </p:sp>
      <p:pic>
        <p:nvPicPr>
          <p:cNvPr id="254" name="Google Shape;254;p32"/>
          <p:cNvPicPr preferRelativeResize="0"/>
          <p:nvPr/>
        </p:nvPicPr>
        <p:blipFill>
          <a:blip r:embed="rId3">
            <a:alphaModFix/>
          </a:blip>
          <a:stretch>
            <a:fillRect/>
          </a:stretch>
        </p:blipFill>
        <p:spPr>
          <a:xfrm>
            <a:off x="7555976" y="3544626"/>
            <a:ext cx="1438576" cy="1438576"/>
          </a:xfrm>
          <a:prstGeom prst="rect">
            <a:avLst/>
          </a:prstGeom>
          <a:noFill/>
          <a:ln>
            <a:noFill/>
          </a:ln>
        </p:spPr>
      </p:pic>
      <p:sp>
        <p:nvSpPr>
          <p:cNvPr id="255" name="Google Shape;255;p32"/>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256" name="Google Shape;256;p32"/>
          <p:cNvPicPr preferRelativeResize="0"/>
          <p:nvPr/>
        </p:nvPicPr>
        <p:blipFill>
          <a:blip r:embed="rId4">
            <a:alphaModFix/>
          </a:blip>
          <a:stretch>
            <a:fillRect/>
          </a:stretch>
        </p:blipFill>
        <p:spPr>
          <a:xfrm>
            <a:off x="7390175" y="714500"/>
            <a:ext cx="1770175" cy="1770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AI?</a:t>
            </a:r>
            <a:endParaRPr b="1"/>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Artificial Intelligence: A program or system that mimics human intelligence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Systems that think like humans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Systems that act like humans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Systems that think rationally</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Systems that act rationally</a:t>
            </a:r>
            <a:endParaRPr>
              <a:solidFill>
                <a:schemeClr val="lt1"/>
              </a:solidFill>
            </a:endParaRPr>
          </a:p>
          <a:p>
            <a:pPr indent="0" lvl="0" marL="0" rtl="0" algn="l">
              <a:spcBef>
                <a:spcPts val="120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7017100" y="3749651"/>
            <a:ext cx="1963049" cy="1308376"/>
          </a:xfrm>
          <a:prstGeom prst="rect">
            <a:avLst/>
          </a:prstGeom>
          <a:noFill/>
          <a:ln>
            <a:noFill/>
          </a:ln>
        </p:spPr>
      </p:pic>
      <p:sp>
        <p:nvSpPr>
          <p:cNvPr id="75" name="Google Shape;75;p15"/>
          <p:cNvSpPr txBox="1"/>
          <p:nvPr/>
        </p:nvSpPr>
        <p:spPr>
          <a:xfrm>
            <a:off x="0" y="4743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Damien</a:t>
            </a:r>
            <a:endParaRPr/>
          </a:p>
        </p:txBody>
      </p:sp>
      <p:pic>
        <p:nvPicPr>
          <p:cNvPr id="76" name="Google Shape;76;p15"/>
          <p:cNvPicPr preferRelativeResize="0"/>
          <p:nvPr/>
        </p:nvPicPr>
        <p:blipFill>
          <a:blip r:embed="rId4">
            <a:alphaModFix/>
          </a:blip>
          <a:stretch>
            <a:fillRect/>
          </a:stretch>
        </p:blipFill>
        <p:spPr>
          <a:xfrm rot="1584137">
            <a:off x="8121350" y="3528675"/>
            <a:ext cx="1160175" cy="787475"/>
          </a:xfrm>
          <a:prstGeom prst="rect">
            <a:avLst/>
          </a:prstGeom>
          <a:noFill/>
          <a:ln>
            <a:noFill/>
          </a:ln>
        </p:spPr>
      </p:pic>
      <p:pic>
        <p:nvPicPr>
          <p:cNvPr id="77" name="Google Shape;77;p15"/>
          <p:cNvPicPr preferRelativeResize="0"/>
          <p:nvPr/>
        </p:nvPicPr>
        <p:blipFill>
          <a:blip r:embed="rId5">
            <a:alphaModFix/>
          </a:blip>
          <a:stretch>
            <a:fillRect/>
          </a:stretch>
        </p:blipFill>
        <p:spPr>
          <a:xfrm>
            <a:off x="7017100" y="1590750"/>
            <a:ext cx="1770175" cy="177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Uns</a:t>
            </a:r>
            <a:r>
              <a:rPr b="1" lang="en"/>
              <a:t>upervised Learning Example - GPT</a:t>
            </a:r>
            <a:endParaRPr b="1"/>
          </a:p>
        </p:txBody>
      </p:sp>
      <p:sp>
        <p:nvSpPr>
          <p:cNvPr id="262" name="Google Shape;262;p33"/>
          <p:cNvSpPr txBox="1"/>
          <p:nvPr>
            <p:ph idx="1" type="body"/>
          </p:nvPr>
        </p:nvSpPr>
        <p:spPr>
          <a:xfrm>
            <a:off x="311700" y="1152475"/>
            <a:ext cx="7244400" cy="3416400"/>
          </a:xfrm>
          <a:prstGeom prst="rect">
            <a:avLst/>
          </a:prstGeom>
        </p:spPr>
        <p:txBody>
          <a:bodyPr anchorCtr="0" anchor="t" bIns="91425" lIns="91425" spcFirstLastPara="1" rIns="91425" wrap="square" tIns="91425">
            <a:normAutofit fontScale="92500" lnSpcReduction="20000"/>
          </a:bodyPr>
          <a:lstStyle/>
          <a:p>
            <a:pPr indent="-357822" lvl="0" marL="457200" rtl="0" algn="l">
              <a:lnSpc>
                <a:spcPct val="200000"/>
              </a:lnSpc>
              <a:spcBef>
                <a:spcPts val="0"/>
              </a:spcBef>
              <a:spcAft>
                <a:spcPts val="0"/>
              </a:spcAft>
              <a:buClr>
                <a:schemeClr val="lt1"/>
              </a:buClr>
              <a:buSzPct val="100000"/>
              <a:buChar char="-"/>
            </a:pPr>
            <a:r>
              <a:rPr lang="en" sz="2200">
                <a:solidFill>
                  <a:schemeClr val="lt1"/>
                </a:solidFill>
              </a:rPr>
              <a:t>ChatGPT is the most well known GPT model</a:t>
            </a:r>
            <a:endParaRPr sz="2200">
              <a:solidFill>
                <a:schemeClr val="lt1"/>
              </a:solidFill>
            </a:endParaRPr>
          </a:p>
          <a:p>
            <a:pPr indent="-357822" lvl="0" marL="457200" rtl="0" algn="l">
              <a:lnSpc>
                <a:spcPct val="200000"/>
              </a:lnSpc>
              <a:spcBef>
                <a:spcPts val="0"/>
              </a:spcBef>
              <a:spcAft>
                <a:spcPts val="0"/>
              </a:spcAft>
              <a:buClr>
                <a:schemeClr val="lt1"/>
              </a:buClr>
              <a:buSzPct val="100000"/>
              <a:buChar char="-"/>
            </a:pPr>
            <a:r>
              <a:rPr lang="en" sz="2200">
                <a:solidFill>
                  <a:schemeClr val="lt1"/>
                </a:solidFill>
              </a:rPr>
              <a:t>Generative Pre-trained Transformer</a:t>
            </a:r>
            <a:endParaRPr sz="2200">
              <a:solidFill>
                <a:schemeClr val="lt1"/>
              </a:solidFill>
            </a:endParaRPr>
          </a:p>
          <a:p>
            <a:pPr indent="-357822" lvl="0" marL="457200" rtl="0" algn="l">
              <a:lnSpc>
                <a:spcPct val="200000"/>
              </a:lnSpc>
              <a:spcBef>
                <a:spcPts val="0"/>
              </a:spcBef>
              <a:spcAft>
                <a:spcPts val="0"/>
              </a:spcAft>
              <a:buClr>
                <a:schemeClr val="lt1"/>
              </a:buClr>
              <a:buSzPct val="100000"/>
              <a:buChar char="-"/>
            </a:pPr>
            <a:r>
              <a:rPr lang="en" sz="2200">
                <a:solidFill>
                  <a:schemeClr val="lt1"/>
                </a:solidFill>
              </a:rPr>
              <a:t>Large-scale unsupervised learning approach, which enables it to capture the statistical regularities and patterns in the data without explicit task-specific supervision. (Curated, but not supervised)</a:t>
            </a:r>
            <a:endParaRPr sz="2200">
              <a:solidFill>
                <a:schemeClr val="lt1"/>
              </a:solidFill>
            </a:endParaRPr>
          </a:p>
        </p:txBody>
      </p:sp>
      <p:pic>
        <p:nvPicPr>
          <p:cNvPr id="263" name="Google Shape;263;p33"/>
          <p:cNvPicPr preferRelativeResize="0"/>
          <p:nvPr/>
        </p:nvPicPr>
        <p:blipFill>
          <a:blip r:embed="rId3">
            <a:alphaModFix/>
          </a:blip>
          <a:stretch>
            <a:fillRect/>
          </a:stretch>
        </p:blipFill>
        <p:spPr>
          <a:xfrm>
            <a:off x="7555976" y="3544626"/>
            <a:ext cx="1438576" cy="1438576"/>
          </a:xfrm>
          <a:prstGeom prst="rect">
            <a:avLst/>
          </a:prstGeom>
          <a:noFill/>
          <a:ln>
            <a:noFill/>
          </a:ln>
        </p:spPr>
      </p:pic>
      <p:sp>
        <p:nvSpPr>
          <p:cNvPr id="264" name="Google Shape;264;p33"/>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265" name="Google Shape;265;p33"/>
          <p:cNvPicPr preferRelativeResize="0"/>
          <p:nvPr/>
        </p:nvPicPr>
        <p:blipFill>
          <a:blip r:embed="rId4">
            <a:alphaModFix/>
          </a:blip>
          <a:stretch>
            <a:fillRect/>
          </a:stretch>
        </p:blipFill>
        <p:spPr>
          <a:xfrm>
            <a:off x="7390175" y="714500"/>
            <a:ext cx="1770175" cy="1770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311700" y="445025"/>
            <a:ext cx="81696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720"/>
              <a:t>GPT</a:t>
            </a:r>
            <a:r>
              <a:rPr b="1" lang="en" sz="4720"/>
              <a:t> EXAMPLE - </a:t>
            </a:r>
            <a:r>
              <a:rPr b="1" lang="en" sz="4720" u="sng">
                <a:solidFill>
                  <a:schemeClr val="lt1"/>
                </a:solidFill>
                <a:hlinkClick r:id="rId3">
                  <a:extLst>
                    <a:ext uri="{A12FA001-AC4F-418D-AE19-62706E023703}">
                      <ahyp:hlinkClr val="tx"/>
                    </a:ext>
                  </a:extLst>
                </a:hlinkClick>
              </a:rPr>
              <a:t>CHATGPT</a:t>
            </a:r>
            <a:r>
              <a:rPr lang="en" sz="4720" u="sng">
                <a:solidFill>
                  <a:schemeClr val="lt1"/>
                </a:solidFill>
                <a:hlinkClick r:id="rId4">
                  <a:extLst>
                    <a:ext uri="{A12FA001-AC4F-418D-AE19-62706E023703}">
                      <ahyp:hlinkClr val="tx"/>
                    </a:ext>
                  </a:extLst>
                </a:hlinkClick>
              </a:rPr>
              <a:t> </a:t>
            </a:r>
            <a:endParaRPr sz="4720">
              <a:solidFill>
                <a:schemeClr val="lt1"/>
              </a:solidFill>
            </a:endParaRPr>
          </a:p>
        </p:txBody>
      </p:sp>
      <p:pic>
        <p:nvPicPr>
          <p:cNvPr id="271" name="Google Shape;271;p34"/>
          <p:cNvPicPr preferRelativeResize="0"/>
          <p:nvPr/>
        </p:nvPicPr>
        <p:blipFill>
          <a:blip r:embed="rId5">
            <a:alphaModFix/>
          </a:blip>
          <a:stretch>
            <a:fillRect/>
          </a:stretch>
        </p:blipFill>
        <p:spPr>
          <a:xfrm>
            <a:off x="0" y="1661350"/>
            <a:ext cx="6404526" cy="6404526"/>
          </a:xfrm>
          <a:prstGeom prst="rect">
            <a:avLst/>
          </a:prstGeom>
          <a:noFill/>
          <a:ln>
            <a:noFill/>
          </a:ln>
        </p:spPr>
      </p:pic>
      <p:sp>
        <p:nvSpPr>
          <p:cNvPr id="272" name="Google Shape;272;p34"/>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273" name="Google Shape;273;p34"/>
          <p:cNvPicPr preferRelativeResize="0"/>
          <p:nvPr/>
        </p:nvPicPr>
        <p:blipFill>
          <a:blip r:embed="rId6">
            <a:alphaModFix/>
          </a:blip>
          <a:stretch>
            <a:fillRect/>
          </a:stretch>
        </p:blipFill>
        <p:spPr>
          <a:xfrm>
            <a:off x="6011650" y="1590500"/>
            <a:ext cx="3132350" cy="3132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GPT</a:t>
            </a:r>
            <a:r>
              <a:rPr b="1" lang="en"/>
              <a:t> - GPT 4 Changes</a:t>
            </a:r>
            <a:endParaRPr b="1"/>
          </a:p>
        </p:txBody>
      </p:sp>
      <p:sp>
        <p:nvSpPr>
          <p:cNvPr id="279" name="Google Shape;279;p35"/>
          <p:cNvSpPr txBox="1"/>
          <p:nvPr>
            <p:ph idx="1" type="body"/>
          </p:nvPr>
        </p:nvSpPr>
        <p:spPr>
          <a:xfrm>
            <a:off x="311700" y="1152475"/>
            <a:ext cx="7244400" cy="3416400"/>
          </a:xfrm>
          <a:prstGeom prst="rect">
            <a:avLst/>
          </a:prstGeom>
        </p:spPr>
        <p:txBody>
          <a:bodyPr anchorCtr="0" anchor="t" bIns="91425" lIns="91425" spcFirstLastPara="1" rIns="91425" wrap="square" tIns="91425">
            <a:normAutofit/>
          </a:bodyPr>
          <a:lstStyle/>
          <a:p>
            <a:pPr indent="-368300" lvl="0" marL="457200" rtl="0" algn="l">
              <a:lnSpc>
                <a:spcPct val="200000"/>
              </a:lnSpc>
              <a:spcBef>
                <a:spcPts val="0"/>
              </a:spcBef>
              <a:spcAft>
                <a:spcPts val="0"/>
              </a:spcAft>
              <a:buClr>
                <a:schemeClr val="lt1"/>
              </a:buClr>
              <a:buSzPts val="2200"/>
              <a:buChar char="-"/>
            </a:pPr>
            <a:r>
              <a:rPr lang="en" sz="2200">
                <a:solidFill>
                  <a:schemeClr val="lt1"/>
                </a:solidFill>
              </a:rPr>
              <a:t>Enhanced Contextual Understanding</a:t>
            </a:r>
            <a:endParaRPr sz="2200">
              <a:solidFill>
                <a:schemeClr val="lt1"/>
              </a:solidFill>
            </a:endParaRPr>
          </a:p>
          <a:p>
            <a:pPr indent="-368300" lvl="0" marL="457200" rtl="0" algn="l">
              <a:lnSpc>
                <a:spcPct val="200000"/>
              </a:lnSpc>
              <a:spcBef>
                <a:spcPts val="0"/>
              </a:spcBef>
              <a:spcAft>
                <a:spcPts val="0"/>
              </a:spcAft>
              <a:buClr>
                <a:schemeClr val="lt1"/>
              </a:buClr>
              <a:buSzPts val="2200"/>
              <a:buChar char="-"/>
            </a:pPr>
            <a:r>
              <a:rPr lang="en" sz="2200">
                <a:solidFill>
                  <a:schemeClr val="lt1"/>
                </a:solidFill>
              </a:rPr>
              <a:t>Ethical and Bias Mitigation</a:t>
            </a:r>
            <a:endParaRPr sz="2200">
              <a:solidFill>
                <a:schemeClr val="lt1"/>
              </a:solidFill>
            </a:endParaRPr>
          </a:p>
          <a:p>
            <a:pPr indent="-368300" lvl="0" marL="457200" rtl="0" algn="l">
              <a:lnSpc>
                <a:spcPct val="200000"/>
              </a:lnSpc>
              <a:spcBef>
                <a:spcPts val="0"/>
              </a:spcBef>
              <a:spcAft>
                <a:spcPts val="0"/>
              </a:spcAft>
              <a:buClr>
                <a:schemeClr val="lt1"/>
              </a:buClr>
              <a:buSzPts val="2200"/>
              <a:buChar char="-"/>
            </a:pPr>
            <a:r>
              <a:rPr lang="en" sz="2200">
                <a:solidFill>
                  <a:schemeClr val="lt1"/>
                </a:solidFill>
              </a:rPr>
              <a:t>Multimodal Capabilities</a:t>
            </a:r>
            <a:endParaRPr sz="2200">
              <a:solidFill>
                <a:schemeClr val="lt1"/>
              </a:solidFill>
            </a:endParaRPr>
          </a:p>
        </p:txBody>
      </p:sp>
      <p:pic>
        <p:nvPicPr>
          <p:cNvPr id="280" name="Google Shape;280;p35"/>
          <p:cNvPicPr preferRelativeResize="0"/>
          <p:nvPr/>
        </p:nvPicPr>
        <p:blipFill>
          <a:blip r:embed="rId3">
            <a:alphaModFix/>
          </a:blip>
          <a:stretch>
            <a:fillRect/>
          </a:stretch>
        </p:blipFill>
        <p:spPr>
          <a:xfrm>
            <a:off x="7555976" y="3544626"/>
            <a:ext cx="1438576" cy="1438576"/>
          </a:xfrm>
          <a:prstGeom prst="rect">
            <a:avLst/>
          </a:prstGeom>
          <a:noFill/>
          <a:ln>
            <a:noFill/>
          </a:ln>
        </p:spPr>
      </p:pic>
      <p:sp>
        <p:nvSpPr>
          <p:cNvPr id="281" name="Google Shape;281;p35"/>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282" name="Google Shape;282;p35"/>
          <p:cNvPicPr preferRelativeResize="0"/>
          <p:nvPr/>
        </p:nvPicPr>
        <p:blipFill>
          <a:blip r:embed="rId4">
            <a:alphaModFix/>
          </a:blip>
          <a:stretch>
            <a:fillRect/>
          </a:stretch>
        </p:blipFill>
        <p:spPr>
          <a:xfrm>
            <a:off x="7390175" y="714500"/>
            <a:ext cx="1770175" cy="1770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 Reinforcement Learning</a:t>
            </a:r>
            <a:endParaRPr b="1"/>
          </a:p>
        </p:txBody>
      </p:sp>
      <p:sp>
        <p:nvSpPr>
          <p:cNvPr id="288" name="Google Shape;288;p36"/>
          <p:cNvSpPr txBox="1"/>
          <p:nvPr>
            <p:ph idx="1" type="body"/>
          </p:nvPr>
        </p:nvSpPr>
        <p:spPr>
          <a:xfrm>
            <a:off x="311700" y="1152475"/>
            <a:ext cx="72444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200000"/>
              </a:lnSpc>
              <a:spcBef>
                <a:spcPts val="0"/>
              </a:spcBef>
              <a:spcAft>
                <a:spcPts val="1200"/>
              </a:spcAft>
              <a:buNone/>
            </a:pPr>
            <a:r>
              <a:rPr lang="en" sz="2200">
                <a:solidFill>
                  <a:schemeClr val="lt1"/>
                </a:solidFill>
              </a:rPr>
              <a:t>Reinforcement learning involves training an agent to make decisions in an environment in order to maximize some notion of cumulative reward. It learns from a system of rewards and punishments without any explicit guidance. Some common algorithms include Q-learning, deep Q-networks, and policy gradients.</a:t>
            </a:r>
            <a:endParaRPr b="1" sz="2200">
              <a:solidFill>
                <a:schemeClr val="lt1"/>
              </a:solidFill>
            </a:endParaRPr>
          </a:p>
        </p:txBody>
      </p:sp>
      <p:pic>
        <p:nvPicPr>
          <p:cNvPr id="289" name="Google Shape;289;p36"/>
          <p:cNvPicPr preferRelativeResize="0"/>
          <p:nvPr/>
        </p:nvPicPr>
        <p:blipFill>
          <a:blip r:embed="rId3">
            <a:alphaModFix/>
          </a:blip>
          <a:stretch>
            <a:fillRect/>
          </a:stretch>
        </p:blipFill>
        <p:spPr>
          <a:xfrm>
            <a:off x="7555976" y="3544626"/>
            <a:ext cx="1438576" cy="1438576"/>
          </a:xfrm>
          <a:prstGeom prst="rect">
            <a:avLst/>
          </a:prstGeom>
          <a:noFill/>
          <a:ln>
            <a:noFill/>
          </a:ln>
        </p:spPr>
      </p:pic>
      <p:sp>
        <p:nvSpPr>
          <p:cNvPr id="290" name="Google Shape;290;p36"/>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291" name="Google Shape;291;p36"/>
          <p:cNvPicPr preferRelativeResize="0"/>
          <p:nvPr/>
        </p:nvPicPr>
        <p:blipFill>
          <a:blip r:embed="rId4">
            <a:alphaModFix/>
          </a:blip>
          <a:stretch>
            <a:fillRect/>
          </a:stretch>
        </p:blipFill>
        <p:spPr>
          <a:xfrm>
            <a:off x="7390175" y="714500"/>
            <a:ext cx="1770175" cy="1770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Reinforcement Learning - Boston Dynamics</a:t>
            </a:r>
            <a:endParaRPr b="1"/>
          </a:p>
        </p:txBody>
      </p:sp>
      <p:sp>
        <p:nvSpPr>
          <p:cNvPr id="297" name="Google Shape;297;p37"/>
          <p:cNvSpPr txBox="1"/>
          <p:nvPr>
            <p:ph idx="1" type="body"/>
          </p:nvPr>
        </p:nvSpPr>
        <p:spPr>
          <a:xfrm>
            <a:off x="311700" y="1152475"/>
            <a:ext cx="7244400" cy="3416400"/>
          </a:xfrm>
          <a:prstGeom prst="rect">
            <a:avLst/>
          </a:prstGeom>
        </p:spPr>
        <p:txBody>
          <a:bodyPr anchorCtr="0" anchor="t" bIns="91425" lIns="91425" spcFirstLastPara="1" rIns="91425" wrap="square" tIns="91425">
            <a:normAutofit/>
          </a:bodyPr>
          <a:lstStyle/>
          <a:p>
            <a:pPr indent="-368300" lvl="0" marL="457200" rtl="0" algn="l">
              <a:lnSpc>
                <a:spcPct val="200000"/>
              </a:lnSpc>
              <a:spcBef>
                <a:spcPts val="0"/>
              </a:spcBef>
              <a:spcAft>
                <a:spcPts val="0"/>
              </a:spcAft>
              <a:buClr>
                <a:schemeClr val="lt1"/>
              </a:buClr>
              <a:buSzPts val="2200"/>
              <a:buChar char="-"/>
            </a:pPr>
            <a:r>
              <a:rPr lang="en" sz="2200">
                <a:solidFill>
                  <a:schemeClr val="lt1"/>
                </a:solidFill>
              </a:rPr>
              <a:t>Not well documented on the method</a:t>
            </a:r>
            <a:endParaRPr sz="2200">
              <a:solidFill>
                <a:schemeClr val="lt1"/>
              </a:solidFill>
            </a:endParaRPr>
          </a:p>
          <a:p>
            <a:pPr indent="-368300" lvl="0" marL="457200" rtl="0" algn="l">
              <a:lnSpc>
                <a:spcPct val="200000"/>
              </a:lnSpc>
              <a:spcBef>
                <a:spcPts val="0"/>
              </a:spcBef>
              <a:spcAft>
                <a:spcPts val="0"/>
              </a:spcAft>
              <a:buClr>
                <a:schemeClr val="lt1"/>
              </a:buClr>
              <a:buSzPts val="2200"/>
              <a:buChar char="-"/>
            </a:pPr>
            <a:r>
              <a:rPr lang="en" sz="2200">
                <a:solidFill>
                  <a:schemeClr val="lt1"/>
                </a:solidFill>
              </a:rPr>
              <a:t>Atlas Robot</a:t>
            </a:r>
            <a:endParaRPr sz="2200">
              <a:solidFill>
                <a:schemeClr val="lt1"/>
              </a:solidFill>
            </a:endParaRPr>
          </a:p>
          <a:p>
            <a:pPr indent="-368300" lvl="0" marL="457200" rtl="0" algn="l">
              <a:lnSpc>
                <a:spcPct val="200000"/>
              </a:lnSpc>
              <a:spcBef>
                <a:spcPts val="0"/>
              </a:spcBef>
              <a:spcAft>
                <a:spcPts val="0"/>
              </a:spcAft>
              <a:buClr>
                <a:schemeClr val="lt1"/>
              </a:buClr>
              <a:buSzPts val="2200"/>
              <a:buChar char="-"/>
            </a:pPr>
            <a:r>
              <a:rPr lang="en" sz="2200">
                <a:solidFill>
                  <a:schemeClr val="lt1"/>
                </a:solidFill>
              </a:rPr>
              <a:t>Actors learn optimal “State-Action” Values and are rewarded</a:t>
            </a:r>
            <a:endParaRPr sz="2200">
              <a:solidFill>
                <a:schemeClr val="lt1"/>
              </a:solidFill>
            </a:endParaRPr>
          </a:p>
        </p:txBody>
      </p:sp>
      <p:pic>
        <p:nvPicPr>
          <p:cNvPr id="298" name="Google Shape;298;p37"/>
          <p:cNvPicPr preferRelativeResize="0"/>
          <p:nvPr/>
        </p:nvPicPr>
        <p:blipFill>
          <a:blip r:embed="rId3">
            <a:alphaModFix/>
          </a:blip>
          <a:stretch>
            <a:fillRect/>
          </a:stretch>
        </p:blipFill>
        <p:spPr>
          <a:xfrm>
            <a:off x="7555976" y="3544626"/>
            <a:ext cx="1438576" cy="1438576"/>
          </a:xfrm>
          <a:prstGeom prst="rect">
            <a:avLst/>
          </a:prstGeom>
          <a:noFill/>
          <a:ln>
            <a:noFill/>
          </a:ln>
        </p:spPr>
      </p:pic>
      <p:sp>
        <p:nvSpPr>
          <p:cNvPr id="299" name="Google Shape;299;p37"/>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300" name="Google Shape;300;p37"/>
          <p:cNvPicPr preferRelativeResize="0"/>
          <p:nvPr/>
        </p:nvPicPr>
        <p:blipFill>
          <a:blip r:embed="rId4">
            <a:alphaModFix/>
          </a:blip>
          <a:stretch>
            <a:fillRect/>
          </a:stretch>
        </p:blipFill>
        <p:spPr>
          <a:xfrm>
            <a:off x="7390175" y="714500"/>
            <a:ext cx="1770175" cy="1770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311700" y="445025"/>
            <a:ext cx="81696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720"/>
              <a:t>RL</a:t>
            </a:r>
            <a:r>
              <a:rPr b="1" lang="en" sz="4720"/>
              <a:t> EXAMPLE - </a:t>
            </a:r>
            <a:r>
              <a:rPr b="1" lang="en" sz="4720" u="sng">
                <a:solidFill>
                  <a:schemeClr val="lt1"/>
                </a:solidFill>
                <a:hlinkClick r:id="rId3">
                  <a:extLst>
                    <a:ext uri="{A12FA001-AC4F-418D-AE19-62706E023703}">
                      <ahyp:hlinkClr val="tx"/>
                    </a:ext>
                  </a:extLst>
                </a:hlinkClick>
              </a:rPr>
              <a:t>ATLAS</a:t>
            </a:r>
            <a:endParaRPr sz="4720">
              <a:solidFill>
                <a:schemeClr val="lt1"/>
              </a:solidFill>
            </a:endParaRPr>
          </a:p>
        </p:txBody>
      </p:sp>
      <p:pic>
        <p:nvPicPr>
          <p:cNvPr id="306" name="Google Shape;306;p38"/>
          <p:cNvPicPr preferRelativeResize="0"/>
          <p:nvPr/>
        </p:nvPicPr>
        <p:blipFill>
          <a:blip r:embed="rId4">
            <a:alphaModFix/>
          </a:blip>
          <a:stretch>
            <a:fillRect/>
          </a:stretch>
        </p:blipFill>
        <p:spPr>
          <a:xfrm>
            <a:off x="0" y="1661350"/>
            <a:ext cx="6404526" cy="6404526"/>
          </a:xfrm>
          <a:prstGeom prst="rect">
            <a:avLst/>
          </a:prstGeom>
          <a:noFill/>
          <a:ln>
            <a:noFill/>
          </a:ln>
        </p:spPr>
      </p:pic>
      <p:sp>
        <p:nvSpPr>
          <p:cNvPr id="307" name="Google Shape;307;p38"/>
          <p:cNvSpPr txBox="1"/>
          <p:nvPr/>
        </p:nvSpPr>
        <p:spPr>
          <a:xfrm>
            <a:off x="8175900" y="197975"/>
            <a:ext cx="65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pic>
        <p:nvPicPr>
          <p:cNvPr id="308" name="Google Shape;308;p38"/>
          <p:cNvPicPr preferRelativeResize="0"/>
          <p:nvPr/>
        </p:nvPicPr>
        <p:blipFill>
          <a:blip r:embed="rId5">
            <a:alphaModFix/>
          </a:blip>
          <a:stretch>
            <a:fillRect/>
          </a:stretch>
        </p:blipFill>
        <p:spPr>
          <a:xfrm>
            <a:off x="6011650" y="1590500"/>
            <a:ext cx="3132350" cy="3132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Ethical principles of AI</a:t>
            </a:r>
            <a:endParaRPr b="1"/>
          </a:p>
          <a:p>
            <a:pPr indent="0" lvl="0" marL="0" rtl="0" algn="l">
              <a:spcBef>
                <a:spcPts val="0"/>
              </a:spcBef>
              <a:spcAft>
                <a:spcPts val="0"/>
              </a:spcAft>
              <a:buNone/>
            </a:pPr>
            <a:r>
              <a:t/>
            </a:r>
            <a:endParaRPr b="1"/>
          </a:p>
        </p:txBody>
      </p:sp>
      <p:sp>
        <p:nvSpPr>
          <p:cNvPr id="314" name="Google Shape;314;p3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457200" rtl="0" algn="l">
              <a:lnSpc>
                <a:spcPct val="138000"/>
              </a:lnSpc>
              <a:spcBef>
                <a:spcPts val="1200"/>
              </a:spcBef>
              <a:spcAft>
                <a:spcPts val="0"/>
              </a:spcAft>
              <a:buNone/>
            </a:pPr>
            <a:r>
              <a:rPr b="1" lang="en" sz="2200">
                <a:solidFill>
                  <a:schemeClr val="dk1"/>
                </a:solidFill>
              </a:rPr>
              <a:t>Public</a:t>
            </a:r>
            <a:endParaRPr sz="2200">
              <a:solidFill>
                <a:schemeClr val="dk1"/>
              </a:solidFill>
            </a:endParaRPr>
          </a:p>
          <a:p>
            <a:pPr indent="0" lvl="0" marL="457200" rtl="0" algn="l">
              <a:lnSpc>
                <a:spcPct val="138000"/>
              </a:lnSpc>
              <a:spcBef>
                <a:spcPts val="1200"/>
              </a:spcBef>
              <a:spcAft>
                <a:spcPts val="0"/>
              </a:spcAft>
              <a:buNone/>
            </a:pPr>
            <a:r>
              <a:rPr b="1" lang="en" sz="2200">
                <a:solidFill>
                  <a:schemeClr val="dk1"/>
                </a:solidFill>
              </a:rPr>
              <a:t>Client and Employer</a:t>
            </a:r>
            <a:endParaRPr b="1" sz="2200">
              <a:solidFill>
                <a:schemeClr val="dk1"/>
              </a:solidFill>
            </a:endParaRPr>
          </a:p>
          <a:p>
            <a:pPr indent="0" lvl="0" marL="457200" rtl="0" algn="l">
              <a:lnSpc>
                <a:spcPct val="138000"/>
              </a:lnSpc>
              <a:spcBef>
                <a:spcPts val="1200"/>
              </a:spcBef>
              <a:spcAft>
                <a:spcPts val="0"/>
              </a:spcAft>
              <a:buNone/>
            </a:pPr>
            <a:r>
              <a:rPr b="1" lang="en" sz="2200">
                <a:solidFill>
                  <a:schemeClr val="dk1"/>
                </a:solidFill>
              </a:rPr>
              <a:t>Product</a:t>
            </a:r>
            <a:endParaRPr sz="2200">
              <a:solidFill>
                <a:schemeClr val="dk1"/>
              </a:solidFill>
            </a:endParaRPr>
          </a:p>
          <a:p>
            <a:pPr indent="0" lvl="0" marL="457200" rtl="0" algn="l">
              <a:lnSpc>
                <a:spcPct val="138000"/>
              </a:lnSpc>
              <a:spcBef>
                <a:spcPts val="1200"/>
              </a:spcBef>
              <a:spcAft>
                <a:spcPts val="0"/>
              </a:spcAft>
              <a:buClr>
                <a:schemeClr val="dk1"/>
              </a:buClr>
              <a:buSzPts val="1100"/>
              <a:buFont typeface="Arial"/>
              <a:buNone/>
            </a:pPr>
            <a:r>
              <a:rPr b="1" lang="en" sz="2200">
                <a:solidFill>
                  <a:schemeClr val="dk1"/>
                </a:solidFill>
              </a:rPr>
              <a:t>Judgement</a:t>
            </a:r>
            <a:endParaRPr sz="2200">
              <a:solidFill>
                <a:schemeClr val="dk1"/>
              </a:solidFill>
            </a:endParaRPr>
          </a:p>
          <a:p>
            <a:pPr indent="0" lvl="0" marL="457200" rtl="0" algn="l">
              <a:lnSpc>
                <a:spcPct val="138000"/>
              </a:lnSpc>
              <a:spcBef>
                <a:spcPts val="1200"/>
              </a:spcBef>
              <a:spcAft>
                <a:spcPts val="1200"/>
              </a:spcAft>
              <a:buNone/>
            </a:pPr>
            <a:r>
              <a:t/>
            </a:r>
            <a:endParaRPr sz="2200">
              <a:solidFill>
                <a:schemeClr val="dk1"/>
              </a:solidFill>
            </a:endParaRPr>
          </a:p>
        </p:txBody>
      </p:sp>
      <p:sp>
        <p:nvSpPr>
          <p:cNvPr id="315" name="Google Shape;315;p39"/>
          <p:cNvSpPr txBox="1"/>
          <p:nvPr>
            <p:ph idx="2" type="body"/>
          </p:nvPr>
        </p:nvSpPr>
        <p:spPr>
          <a:xfrm>
            <a:off x="4727175" y="1152475"/>
            <a:ext cx="3999900" cy="3416400"/>
          </a:xfrm>
          <a:prstGeom prst="rect">
            <a:avLst/>
          </a:prstGeom>
        </p:spPr>
        <p:txBody>
          <a:bodyPr anchorCtr="0" anchor="t" bIns="91425" lIns="91425" spcFirstLastPara="1" rIns="91425" wrap="square" tIns="91425">
            <a:normAutofit/>
          </a:bodyPr>
          <a:lstStyle/>
          <a:p>
            <a:pPr indent="0" lvl="0" marL="457200" rtl="0" algn="l">
              <a:lnSpc>
                <a:spcPct val="138000"/>
              </a:lnSpc>
              <a:spcBef>
                <a:spcPts val="1200"/>
              </a:spcBef>
              <a:spcAft>
                <a:spcPts val="0"/>
              </a:spcAft>
              <a:buClr>
                <a:schemeClr val="dk1"/>
              </a:buClr>
              <a:buSzPts val="1100"/>
              <a:buFont typeface="Arial"/>
              <a:buNone/>
            </a:pPr>
            <a:r>
              <a:rPr b="1" lang="en" sz="2200">
                <a:solidFill>
                  <a:schemeClr val="dk1"/>
                </a:solidFill>
              </a:rPr>
              <a:t>Management</a:t>
            </a:r>
            <a:endParaRPr sz="2200">
              <a:solidFill>
                <a:schemeClr val="dk1"/>
              </a:solidFill>
            </a:endParaRPr>
          </a:p>
          <a:p>
            <a:pPr indent="0" lvl="0" marL="457200" rtl="0" algn="l">
              <a:lnSpc>
                <a:spcPct val="138000"/>
              </a:lnSpc>
              <a:spcBef>
                <a:spcPts val="1200"/>
              </a:spcBef>
              <a:spcAft>
                <a:spcPts val="0"/>
              </a:spcAft>
              <a:buClr>
                <a:schemeClr val="dk1"/>
              </a:buClr>
              <a:buSzPts val="1100"/>
              <a:buFont typeface="Arial"/>
              <a:buNone/>
            </a:pPr>
            <a:r>
              <a:rPr b="1" lang="en" sz="2200">
                <a:solidFill>
                  <a:schemeClr val="dk1"/>
                </a:solidFill>
              </a:rPr>
              <a:t>Profession</a:t>
            </a:r>
            <a:endParaRPr sz="2200">
              <a:solidFill>
                <a:schemeClr val="dk1"/>
              </a:solidFill>
            </a:endParaRPr>
          </a:p>
          <a:p>
            <a:pPr indent="0" lvl="0" marL="457200" rtl="0" algn="l">
              <a:lnSpc>
                <a:spcPct val="138000"/>
              </a:lnSpc>
              <a:spcBef>
                <a:spcPts val="1200"/>
              </a:spcBef>
              <a:spcAft>
                <a:spcPts val="0"/>
              </a:spcAft>
              <a:buClr>
                <a:schemeClr val="dk1"/>
              </a:buClr>
              <a:buSzPts val="1100"/>
              <a:buFont typeface="Arial"/>
              <a:buNone/>
            </a:pPr>
            <a:r>
              <a:rPr b="1" lang="en" sz="2200">
                <a:solidFill>
                  <a:schemeClr val="dk1"/>
                </a:solidFill>
              </a:rPr>
              <a:t>Colleagues</a:t>
            </a:r>
            <a:endParaRPr sz="2200">
              <a:solidFill>
                <a:schemeClr val="dk1"/>
              </a:solidFill>
            </a:endParaRPr>
          </a:p>
          <a:p>
            <a:pPr indent="0" lvl="0" marL="457200" rtl="0" algn="l">
              <a:lnSpc>
                <a:spcPct val="138000"/>
              </a:lnSpc>
              <a:spcBef>
                <a:spcPts val="1200"/>
              </a:spcBef>
              <a:spcAft>
                <a:spcPts val="1200"/>
              </a:spcAft>
              <a:buClr>
                <a:schemeClr val="dk1"/>
              </a:buClr>
              <a:buSzPts val="1100"/>
              <a:buFont typeface="Arial"/>
              <a:buNone/>
            </a:pPr>
            <a:r>
              <a:rPr b="1" lang="en" sz="2200">
                <a:solidFill>
                  <a:schemeClr val="dk1"/>
                </a:solidFill>
              </a:rPr>
              <a:t>Self</a:t>
            </a:r>
            <a:endParaRPr sz="2200"/>
          </a:p>
        </p:txBody>
      </p:sp>
      <p:pic>
        <p:nvPicPr>
          <p:cNvPr id="316" name="Google Shape;316;p39"/>
          <p:cNvPicPr preferRelativeResize="0"/>
          <p:nvPr/>
        </p:nvPicPr>
        <p:blipFill rotWithShape="1">
          <a:blip r:embed="rId3">
            <a:alphaModFix/>
          </a:blip>
          <a:srcRect b="0" l="0" r="0" t="0"/>
          <a:stretch/>
        </p:blipFill>
        <p:spPr>
          <a:xfrm>
            <a:off x="6014250" y="4380590"/>
            <a:ext cx="1057275" cy="950119"/>
          </a:xfrm>
          <a:prstGeom prst="rect">
            <a:avLst/>
          </a:prstGeom>
          <a:noFill/>
          <a:ln>
            <a:noFill/>
          </a:ln>
        </p:spPr>
      </p:pic>
      <p:pic>
        <p:nvPicPr>
          <p:cNvPr id="317" name="Google Shape;317;p39"/>
          <p:cNvPicPr preferRelativeResize="0"/>
          <p:nvPr/>
        </p:nvPicPr>
        <p:blipFill rotWithShape="1">
          <a:blip r:embed="rId4">
            <a:alphaModFix/>
          </a:blip>
          <a:srcRect b="0" l="0" r="0" t="0"/>
          <a:stretch/>
        </p:blipFill>
        <p:spPr>
          <a:xfrm>
            <a:off x="2966249" y="3508752"/>
            <a:ext cx="1760936" cy="1749998"/>
          </a:xfrm>
          <a:prstGeom prst="rect">
            <a:avLst/>
          </a:prstGeom>
          <a:noFill/>
          <a:ln>
            <a:noFill/>
          </a:ln>
        </p:spPr>
      </p:pic>
      <p:pic>
        <p:nvPicPr>
          <p:cNvPr id="318" name="Google Shape;318;p39"/>
          <p:cNvPicPr preferRelativeResize="0"/>
          <p:nvPr/>
        </p:nvPicPr>
        <p:blipFill rotWithShape="1">
          <a:blip r:embed="rId5">
            <a:alphaModFix/>
          </a:blip>
          <a:srcRect b="0" l="0" r="0" t="0"/>
          <a:stretch/>
        </p:blipFill>
        <p:spPr>
          <a:xfrm>
            <a:off x="-332592" y="3283439"/>
            <a:ext cx="1364029" cy="1890497"/>
          </a:xfrm>
          <a:prstGeom prst="rect">
            <a:avLst/>
          </a:prstGeom>
          <a:noFill/>
          <a:ln>
            <a:noFill/>
          </a:ln>
        </p:spPr>
      </p:pic>
      <p:pic>
        <p:nvPicPr>
          <p:cNvPr id="319" name="Google Shape;319;p39"/>
          <p:cNvPicPr preferRelativeResize="0"/>
          <p:nvPr/>
        </p:nvPicPr>
        <p:blipFill rotWithShape="1">
          <a:blip r:embed="rId6">
            <a:alphaModFix/>
          </a:blip>
          <a:srcRect b="0" l="0" r="0" t="0"/>
          <a:stretch/>
        </p:blipFill>
        <p:spPr>
          <a:xfrm>
            <a:off x="1388348" y="3547643"/>
            <a:ext cx="1273837" cy="1637791"/>
          </a:xfrm>
          <a:prstGeom prst="rect">
            <a:avLst/>
          </a:prstGeom>
          <a:noFill/>
          <a:ln>
            <a:noFill/>
          </a:ln>
        </p:spPr>
      </p:pic>
      <p:pic>
        <p:nvPicPr>
          <p:cNvPr id="320" name="Google Shape;320;p39"/>
          <p:cNvPicPr preferRelativeResize="0"/>
          <p:nvPr/>
        </p:nvPicPr>
        <p:blipFill rotWithShape="1">
          <a:blip r:embed="rId7">
            <a:alphaModFix/>
          </a:blip>
          <a:srcRect b="0" l="0" r="0" t="0"/>
          <a:stretch/>
        </p:blipFill>
        <p:spPr>
          <a:xfrm>
            <a:off x="2326973" y="4077671"/>
            <a:ext cx="1003609" cy="1263367"/>
          </a:xfrm>
          <a:prstGeom prst="rect">
            <a:avLst/>
          </a:prstGeom>
          <a:noFill/>
          <a:ln>
            <a:noFill/>
          </a:ln>
        </p:spPr>
      </p:pic>
      <p:pic>
        <p:nvPicPr>
          <p:cNvPr id="321" name="Google Shape;321;p39"/>
          <p:cNvPicPr preferRelativeResize="0"/>
          <p:nvPr/>
        </p:nvPicPr>
        <p:blipFill rotWithShape="1">
          <a:blip r:embed="rId8">
            <a:alphaModFix/>
          </a:blip>
          <a:srcRect b="0" l="0" r="0" t="0"/>
          <a:stretch/>
        </p:blipFill>
        <p:spPr>
          <a:xfrm>
            <a:off x="765332" y="4051243"/>
            <a:ext cx="1173410" cy="1216080"/>
          </a:xfrm>
          <a:prstGeom prst="rect">
            <a:avLst/>
          </a:prstGeom>
          <a:noFill/>
          <a:ln>
            <a:noFill/>
          </a:ln>
        </p:spPr>
      </p:pic>
      <p:pic>
        <p:nvPicPr>
          <p:cNvPr id="322" name="Google Shape;322;p39"/>
          <p:cNvPicPr preferRelativeResize="0"/>
          <p:nvPr/>
        </p:nvPicPr>
        <p:blipFill rotWithShape="1">
          <a:blip r:embed="rId6">
            <a:alphaModFix/>
          </a:blip>
          <a:srcRect b="0" l="0" r="0" t="0"/>
          <a:stretch/>
        </p:blipFill>
        <p:spPr>
          <a:xfrm>
            <a:off x="6823875" y="3797349"/>
            <a:ext cx="1147763" cy="1475695"/>
          </a:xfrm>
          <a:prstGeom prst="rect">
            <a:avLst/>
          </a:prstGeom>
          <a:noFill/>
          <a:ln>
            <a:noFill/>
          </a:ln>
        </p:spPr>
      </p:pic>
      <p:pic>
        <p:nvPicPr>
          <p:cNvPr id="323" name="Google Shape;323;p39"/>
          <p:cNvPicPr preferRelativeResize="0"/>
          <p:nvPr/>
        </p:nvPicPr>
        <p:blipFill rotWithShape="1">
          <a:blip r:embed="rId9">
            <a:alphaModFix/>
          </a:blip>
          <a:srcRect b="0" l="0" r="0" t="0"/>
          <a:stretch/>
        </p:blipFill>
        <p:spPr>
          <a:xfrm>
            <a:off x="4362853" y="3830521"/>
            <a:ext cx="1064419" cy="1500188"/>
          </a:xfrm>
          <a:prstGeom prst="rect">
            <a:avLst/>
          </a:prstGeom>
          <a:noFill/>
          <a:ln>
            <a:noFill/>
          </a:ln>
        </p:spPr>
      </p:pic>
      <p:pic>
        <p:nvPicPr>
          <p:cNvPr id="324" name="Google Shape;324;p39"/>
          <p:cNvPicPr preferRelativeResize="0"/>
          <p:nvPr/>
        </p:nvPicPr>
        <p:blipFill rotWithShape="1">
          <a:blip r:embed="rId10">
            <a:alphaModFix/>
          </a:blip>
          <a:srcRect b="0" l="0" r="0" t="0"/>
          <a:stretch/>
        </p:blipFill>
        <p:spPr>
          <a:xfrm>
            <a:off x="5092565" y="4249106"/>
            <a:ext cx="1064419" cy="1014413"/>
          </a:xfrm>
          <a:prstGeom prst="rect">
            <a:avLst/>
          </a:prstGeom>
          <a:noFill/>
          <a:ln>
            <a:noFill/>
          </a:ln>
        </p:spPr>
      </p:pic>
      <p:pic>
        <p:nvPicPr>
          <p:cNvPr id="325" name="Google Shape;325;p39"/>
          <p:cNvPicPr preferRelativeResize="0"/>
          <p:nvPr/>
        </p:nvPicPr>
        <p:blipFill rotWithShape="1">
          <a:blip r:embed="rId11">
            <a:alphaModFix/>
          </a:blip>
          <a:srcRect b="0" l="0" r="0" t="0"/>
          <a:stretch/>
        </p:blipFill>
        <p:spPr>
          <a:xfrm>
            <a:off x="7850478" y="3800756"/>
            <a:ext cx="1626109" cy="1472288"/>
          </a:xfrm>
          <a:prstGeom prst="rect">
            <a:avLst/>
          </a:prstGeom>
          <a:noFill/>
          <a:ln>
            <a:noFill/>
          </a:ln>
        </p:spPr>
      </p:pic>
      <p:pic>
        <p:nvPicPr>
          <p:cNvPr id="326" name="Google Shape;326;p39"/>
          <p:cNvPicPr preferRelativeResize="0"/>
          <p:nvPr/>
        </p:nvPicPr>
        <p:blipFill>
          <a:blip r:embed="rId12">
            <a:alphaModFix/>
          </a:blip>
          <a:stretch>
            <a:fillRect/>
          </a:stretch>
        </p:blipFill>
        <p:spPr>
          <a:xfrm>
            <a:off x="7627575" y="152400"/>
            <a:ext cx="1364025" cy="1757192"/>
          </a:xfrm>
          <a:prstGeom prst="rect">
            <a:avLst/>
          </a:prstGeom>
          <a:noFill/>
          <a:ln>
            <a:noFill/>
          </a:ln>
        </p:spPr>
      </p:pic>
      <p:sp>
        <p:nvSpPr>
          <p:cNvPr id="327" name="Google Shape;327;p39"/>
          <p:cNvSpPr txBox="1"/>
          <p:nvPr/>
        </p:nvSpPr>
        <p:spPr>
          <a:xfrm>
            <a:off x="8208125" y="1994300"/>
            <a:ext cx="7836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Hongxi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Some News about AI</a:t>
            </a:r>
            <a:endParaRPr b="1"/>
          </a:p>
          <a:p>
            <a:pPr indent="0" lvl="0" marL="0" rtl="0" algn="l">
              <a:spcBef>
                <a:spcPts val="0"/>
              </a:spcBef>
              <a:spcAft>
                <a:spcPts val="0"/>
              </a:spcAft>
              <a:buNone/>
            </a:pPr>
            <a:r>
              <a:t/>
            </a:r>
            <a:endParaRPr b="1"/>
          </a:p>
        </p:txBody>
      </p:sp>
      <p:pic>
        <p:nvPicPr>
          <p:cNvPr id="333" name="Google Shape;333;p40"/>
          <p:cNvPicPr preferRelativeResize="0"/>
          <p:nvPr/>
        </p:nvPicPr>
        <p:blipFill>
          <a:blip r:embed="rId3">
            <a:alphaModFix/>
          </a:blip>
          <a:stretch>
            <a:fillRect/>
          </a:stretch>
        </p:blipFill>
        <p:spPr>
          <a:xfrm>
            <a:off x="7627575" y="152400"/>
            <a:ext cx="1364025" cy="1757192"/>
          </a:xfrm>
          <a:prstGeom prst="rect">
            <a:avLst/>
          </a:prstGeom>
          <a:noFill/>
          <a:ln>
            <a:noFill/>
          </a:ln>
        </p:spPr>
      </p:pic>
      <p:sp>
        <p:nvSpPr>
          <p:cNvPr id="334" name="Google Shape;334;p40"/>
          <p:cNvSpPr txBox="1"/>
          <p:nvPr/>
        </p:nvSpPr>
        <p:spPr>
          <a:xfrm>
            <a:off x="8208125" y="1994300"/>
            <a:ext cx="7836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Hongxi</a:t>
            </a:r>
            <a:endParaRPr/>
          </a:p>
        </p:txBody>
      </p:sp>
      <p:pic>
        <p:nvPicPr>
          <p:cNvPr id="335" name="Google Shape;335;p40"/>
          <p:cNvPicPr preferRelativeResize="0"/>
          <p:nvPr/>
        </p:nvPicPr>
        <p:blipFill>
          <a:blip r:embed="rId4">
            <a:alphaModFix/>
          </a:blip>
          <a:stretch>
            <a:fillRect/>
          </a:stretch>
        </p:blipFill>
        <p:spPr>
          <a:xfrm>
            <a:off x="389025" y="1158875"/>
            <a:ext cx="6972300" cy="3657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Some News about AI</a:t>
            </a:r>
            <a:endParaRPr b="1"/>
          </a:p>
          <a:p>
            <a:pPr indent="0" lvl="0" marL="0" rtl="0" algn="l">
              <a:spcBef>
                <a:spcPts val="0"/>
              </a:spcBef>
              <a:spcAft>
                <a:spcPts val="0"/>
              </a:spcAft>
              <a:buNone/>
            </a:pPr>
            <a:r>
              <a:t/>
            </a:r>
            <a:endParaRPr b="1"/>
          </a:p>
        </p:txBody>
      </p:sp>
      <p:pic>
        <p:nvPicPr>
          <p:cNvPr id="341" name="Google Shape;341;p41"/>
          <p:cNvPicPr preferRelativeResize="0"/>
          <p:nvPr/>
        </p:nvPicPr>
        <p:blipFill>
          <a:blip r:embed="rId3">
            <a:alphaModFix/>
          </a:blip>
          <a:stretch>
            <a:fillRect/>
          </a:stretch>
        </p:blipFill>
        <p:spPr>
          <a:xfrm>
            <a:off x="7627575" y="152400"/>
            <a:ext cx="1364025" cy="1757192"/>
          </a:xfrm>
          <a:prstGeom prst="rect">
            <a:avLst/>
          </a:prstGeom>
          <a:noFill/>
          <a:ln>
            <a:noFill/>
          </a:ln>
        </p:spPr>
      </p:pic>
      <p:sp>
        <p:nvSpPr>
          <p:cNvPr id="342" name="Google Shape;342;p41"/>
          <p:cNvSpPr txBox="1"/>
          <p:nvPr/>
        </p:nvSpPr>
        <p:spPr>
          <a:xfrm>
            <a:off x="8208125" y="1994300"/>
            <a:ext cx="7836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Hongxi</a:t>
            </a:r>
            <a:endParaRPr/>
          </a:p>
        </p:txBody>
      </p:sp>
      <p:pic>
        <p:nvPicPr>
          <p:cNvPr id="343" name="Google Shape;343;p41"/>
          <p:cNvPicPr preferRelativeResize="0"/>
          <p:nvPr/>
        </p:nvPicPr>
        <p:blipFill>
          <a:blip r:embed="rId4">
            <a:alphaModFix/>
          </a:blip>
          <a:stretch>
            <a:fillRect/>
          </a:stretch>
        </p:blipFill>
        <p:spPr>
          <a:xfrm>
            <a:off x="1034575" y="1093400"/>
            <a:ext cx="5399360"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Public, Client and Employer, Profession</a:t>
            </a:r>
            <a:endParaRPr b="1"/>
          </a:p>
        </p:txBody>
      </p:sp>
      <p:sp>
        <p:nvSpPr>
          <p:cNvPr id="349" name="Google Shape;349;p42"/>
          <p:cNvSpPr txBox="1"/>
          <p:nvPr>
            <p:ph idx="1" type="body"/>
          </p:nvPr>
        </p:nvSpPr>
        <p:spPr>
          <a:xfrm>
            <a:off x="311700" y="1152475"/>
            <a:ext cx="6701100" cy="34164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Clr>
                <a:schemeClr val="dk1"/>
              </a:buClr>
              <a:buSzPts val="1100"/>
              <a:buFont typeface="Arial"/>
              <a:buNone/>
            </a:pPr>
            <a:r>
              <a:rPr b="1" lang="en" sz="1400">
                <a:solidFill>
                  <a:schemeClr val="dk1"/>
                </a:solidFill>
              </a:rPr>
              <a:t>Public</a:t>
            </a:r>
            <a:r>
              <a:rPr lang="en" sz="1400">
                <a:solidFill>
                  <a:schemeClr val="dk1"/>
                </a:solidFill>
              </a:rPr>
              <a:t>: Software engineers shall act consistently with the public interest.</a:t>
            </a:r>
            <a:endParaRPr sz="1400">
              <a:solidFill>
                <a:schemeClr val="dk1"/>
              </a:solidFill>
            </a:endParaRPr>
          </a:p>
          <a:p>
            <a:pPr indent="0" lvl="0" marL="457200" rtl="0" algn="l">
              <a:spcBef>
                <a:spcPts val="1200"/>
              </a:spcBef>
              <a:spcAft>
                <a:spcPts val="0"/>
              </a:spcAft>
              <a:buNone/>
            </a:pPr>
            <a:r>
              <a:rPr b="1" lang="en" sz="1400">
                <a:solidFill>
                  <a:schemeClr val="dk1"/>
                </a:solidFill>
              </a:rPr>
              <a:t>Client and Employer</a:t>
            </a:r>
            <a:r>
              <a:rPr lang="en" sz="1400">
                <a:solidFill>
                  <a:schemeClr val="dk1"/>
                </a:solidFill>
              </a:rPr>
              <a:t>: Software engineers shall act in a manner that is in the best interests of their client and employer consistent with the public interest.</a:t>
            </a:r>
            <a:endParaRPr sz="1400">
              <a:solidFill>
                <a:schemeClr val="dk1"/>
              </a:solidFill>
            </a:endParaRPr>
          </a:p>
          <a:p>
            <a:pPr indent="0" lvl="0" marL="457200" rtl="0" algn="l">
              <a:lnSpc>
                <a:spcPct val="138000"/>
              </a:lnSpc>
              <a:spcBef>
                <a:spcPts val="1200"/>
              </a:spcBef>
              <a:spcAft>
                <a:spcPts val="1200"/>
              </a:spcAft>
              <a:buClr>
                <a:schemeClr val="dk1"/>
              </a:buClr>
              <a:buSzPts val="1100"/>
              <a:buFont typeface="Arial"/>
              <a:buNone/>
            </a:pPr>
            <a:r>
              <a:rPr b="1" lang="en" sz="1400">
                <a:solidFill>
                  <a:schemeClr val="dk1"/>
                </a:solidFill>
              </a:rPr>
              <a:t>PROFESSION</a:t>
            </a:r>
            <a:r>
              <a:rPr lang="en" sz="1400">
                <a:solidFill>
                  <a:schemeClr val="dk1"/>
                </a:solidFill>
              </a:rPr>
              <a:t> - Software engineers shall advance the integrity and reputation of the profession consistent with the public interest.</a:t>
            </a:r>
            <a:endParaRPr sz="1400">
              <a:solidFill>
                <a:schemeClr val="dk1"/>
              </a:solidFill>
            </a:endParaRPr>
          </a:p>
        </p:txBody>
      </p:sp>
      <p:pic>
        <p:nvPicPr>
          <p:cNvPr id="350" name="Google Shape;350;p42"/>
          <p:cNvPicPr preferRelativeResize="0"/>
          <p:nvPr/>
        </p:nvPicPr>
        <p:blipFill>
          <a:blip r:embed="rId3">
            <a:alphaModFix/>
          </a:blip>
          <a:stretch>
            <a:fillRect/>
          </a:stretch>
        </p:blipFill>
        <p:spPr>
          <a:xfrm>
            <a:off x="7627575" y="152400"/>
            <a:ext cx="1364025" cy="1757192"/>
          </a:xfrm>
          <a:prstGeom prst="rect">
            <a:avLst/>
          </a:prstGeom>
          <a:noFill/>
          <a:ln>
            <a:noFill/>
          </a:ln>
        </p:spPr>
      </p:pic>
      <p:sp>
        <p:nvSpPr>
          <p:cNvPr id="351" name="Google Shape;351;p42"/>
          <p:cNvSpPr txBox="1"/>
          <p:nvPr/>
        </p:nvSpPr>
        <p:spPr>
          <a:xfrm>
            <a:off x="8208125" y="1994300"/>
            <a:ext cx="7836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Hongxi</a:t>
            </a:r>
            <a:endParaRPr/>
          </a:p>
        </p:txBody>
      </p:sp>
      <p:pic>
        <p:nvPicPr>
          <p:cNvPr id="352" name="Google Shape;352;p42"/>
          <p:cNvPicPr preferRelativeResize="0"/>
          <p:nvPr/>
        </p:nvPicPr>
        <p:blipFill rotWithShape="1">
          <a:blip r:embed="rId4">
            <a:alphaModFix/>
          </a:blip>
          <a:srcRect b="0" l="0" r="0" t="0"/>
          <a:stretch/>
        </p:blipFill>
        <p:spPr>
          <a:xfrm>
            <a:off x="6014250" y="4380590"/>
            <a:ext cx="1057275" cy="950119"/>
          </a:xfrm>
          <a:prstGeom prst="rect">
            <a:avLst/>
          </a:prstGeom>
          <a:noFill/>
          <a:ln>
            <a:noFill/>
          </a:ln>
        </p:spPr>
      </p:pic>
      <p:pic>
        <p:nvPicPr>
          <p:cNvPr id="353" name="Google Shape;353;p42"/>
          <p:cNvPicPr preferRelativeResize="0"/>
          <p:nvPr/>
        </p:nvPicPr>
        <p:blipFill rotWithShape="1">
          <a:blip r:embed="rId5">
            <a:alphaModFix/>
          </a:blip>
          <a:srcRect b="0" l="0" r="0" t="0"/>
          <a:stretch/>
        </p:blipFill>
        <p:spPr>
          <a:xfrm>
            <a:off x="2966249" y="3508752"/>
            <a:ext cx="1760936" cy="1749998"/>
          </a:xfrm>
          <a:prstGeom prst="rect">
            <a:avLst/>
          </a:prstGeom>
          <a:noFill/>
          <a:ln>
            <a:noFill/>
          </a:ln>
        </p:spPr>
      </p:pic>
      <p:pic>
        <p:nvPicPr>
          <p:cNvPr id="354" name="Google Shape;354;p42"/>
          <p:cNvPicPr preferRelativeResize="0"/>
          <p:nvPr/>
        </p:nvPicPr>
        <p:blipFill rotWithShape="1">
          <a:blip r:embed="rId6">
            <a:alphaModFix/>
          </a:blip>
          <a:srcRect b="0" l="0" r="0" t="0"/>
          <a:stretch/>
        </p:blipFill>
        <p:spPr>
          <a:xfrm>
            <a:off x="-332592" y="3283439"/>
            <a:ext cx="1364029" cy="1890497"/>
          </a:xfrm>
          <a:prstGeom prst="rect">
            <a:avLst/>
          </a:prstGeom>
          <a:noFill/>
          <a:ln>
            <a:noFill/>
          </a:ln>
        </p:spPr>
      </p:pic>
      <p:pic>
        <p:nvPicPr>
          <p:cNvPr id="355" name="Google Shape;355;p42"/>
          <p:cNvPicPr preferRelativeResize="0"/>
          <p:nvPr/>
        </p:nvPicPr>
        <p:blipFill rotWithShape="1">
          <a:blip r:embed="rId7">
            <a:alphaModFix/>
          </a:blip>
          <a:srcRect b="0" l="0" r="0" t="0"/>
          <a:stretch/>
        </p:blipFill>
        <p:spPr>
          <a:xfrm>
            <a:off x="1388348" y="3547643"/>
            <a:ext cx="1273837" cy="1637791"/>
          </a:xfrm>
          <a:prstGeom prst="rect">
            <a:avLst/>
          </a:prstGeom>
          <a:noFill/>
          <a:ln>
            <a:noFill/>
          </a:ln>
        </p:spPr>
      </p:pic>
      <p:pic>
        <p:nvPicPr>
          <p:cNvPr id="356" name="Google Shape;356;p42"/>
          <p:cNvPicPr preferRelativeResize="0"/>
          <p:nvPr/>
        </p:nvPicPr>
        <p:blipFill rotWithShape="1">
          <a:blip r:embed="rId8">
            <a:alphaModFix/>
          </a:blip>
          <a:srcRect b="0" l="0" r="0" t="0"/>
          <a:stretch/>
        </p:blipFill>
        <p:spPr>
          <a:xfrm>
            <a:off x="2326973" y="4077671"/>
            <a:ext cx="1003609" cy="1263367"/>
          </a:xfrm>
          <a:prstGeom prst="rect">
            <a:avLst/>
          </a:prstGeom>
          <a:noFill/>
          <a:ln>
            <a:noFill/>
          </a:ln>
        </p:spPr>
      </p:pic>
      <p:pic>
        <p:nvPicPr>
          <p:cNvPr id="357" name="Google Shape;357;p42"/>
          <p:cNvPicPr preferRelativeResize="0"/>
          <p:nvPr/>
        </p:nvPicPr>
        <p:blipFill rotWithShape="1">
          <a:blip r:embed="rId9">
            <a:alphaModFix/>
          </a:blip>
          <a:srcRect b="0" l="0" r="0" t="0"/>
          <a:stretch/>
        </p:blipFill>
        <p:spPr>
          <a:xfrm>
            <a:off x="765332" y="4051243"/>
            <a:ext cx="1173410" cy="1216080"/>
          </a:xfrm>
          <a:prstGeom prst="rect">
            <a:avLst/>
          </a:prstGeom>
          <a:noFill/>
          <a:ln>
            <a:noFill/>
          </a:ln>
        </p:spPr>
      </p:pic>
      <p:pic>
        <p:nvPicPr>
          <p:cNvPr id="358" name="Google Shape;358;p42"/>
          <p:cNvPicPr preferRelativeResize="0"/>
          <p:nvPr/>
        </p:nvPicPr>
        <p:blipFill rotWithShape="1">
          <a:blip r:embed="rId7">
            <a:alphaModFix/>
          </a:blip>
          <a:srcRect b="0" l="0" r="0" t="0"/>
          <a:stretch/>
        </p:blipFill>
        <p:spPr>
          <a:xfrm>
            <a:off x="6823875" y="3797349"/>
            <a:ext cx="1147763" cy="1475695"/>
          </a:xfrm>
          <a:prstGeom prst="rect">
            <a:avLst/>
          </a:prstGeom>
          <a:noFill/>
          <a:ln>
            <a:noFill/>
          </a:ln>
        </p:spPr>
      </p:pic>
      <p:pic>
        <p:nvPicPr>
          <p:cNvPr id="359" name="Google Shape;359;p42"/>
          <p:cNvPicPr preferRelativeResize="0"/>
          <p:nvPr/>
        </p:nvPicPr>
        <p:blipFill rotWithShape="1">
          <a:blip r:embed="rId10">
            <a:alphaModFix/>
          </a:blip>
          <a:srcRect b="0" l="0" r="0" t="0"/>
          <a:stretch/>
        </p:blipFill>
        <p:spPr>
          <a:xfrm>
            <a:off x="4362853" y="3830521"/>
            <a:ext cx="1064419" cy="1500188"/>
          </a:xfrm>
          <a:prstGeom prst="rect">
            <a:avLst/>
          </a:prstGeom>
          <a:noFill/>
          <a:ln>
            <a:noFill/>
          </a:ln>
        </p:spPr>
      </p:pic>
      <p:pic>
        <p:nvPicPr>
          <p:cNvPr id="360" name="Google Shape;360;p42"/>
          <p:cNvPicPr preferRelativeResize="0"/>
          <p:nvPr/>
        </p:nvPicPr>
        <p:blipFill rotWithShape="1">
          <a:blip r:embed="rId11">
            <a:alphaModFix/>
          </a:blip>
          <a:srcRect b="0" l="0" r="0" t="0"/>
          <a:stretch/>
        </p:blipFill>
        <p:spPr>
          <a:xfrm>
            <a:off x="5092565" y="4249106"/>
            <a:ext cx="1064419" cy="1014413"/>
          </a:xfrm>
          <a:prstGeom prst="rect">
            <a:avLst/>
          </a:prstGeom>
          <a:noFill/>
          <a:ln>
            <a:noFill/>
          </a:ln>
        </p:spPr>
      </p:pic>
      <p:pic>
        <p:nvPicPr>
          <p:cNvPr id="361" name="Google Shape;361;p42"/>
          <p:cNvPicPr preferRelativeResize="0"/>
          <p:nvPr/>
        </p:nvPicPr>
        <p:blipFill rotWithShape="1">
          <a:blip r:embed="rId12">
            <a:alphaModFix/>
          </a:blip>
          <a:srcRect b="0" l="0" r="0" t="0"/>
          <a:stretch/>
        </p:blipFill>
        <p:spPr>
          <a:xfrm>
            <a:off x="7850478" y="3800756"/>
            <a:ext cx="1626109" cy="14722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Application of AI</a:t>
            </a:r>
            <a:endParaRPr b="1"/>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Recommendation engines (google, youtube, twitch, etc.)</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Computer vision (image recognition)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Speech recognition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LLMs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NPC in Games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Demos in Games</a:t>
            </a:r>
            <a:endParaRPr>
              <a:solidFill>
                <a:schemeClr val="lt1"/>
              </a:solidFill>
            </a:endParaRPr>
          </a:p>
        </p:txBody>
      </p:sp>
      <p:pic>
        <p:nvPicPr>
          <p:cNvPr id="84" name="Google Shape;84;p16"/>
          <p:cNvPicPr preferRelativeResize="0"/>
          <p:nvPr/>
        </p:nvPicPr>
        <p:blipFill>
          <a:blip r:embed="rId3">
            <a:alphaModFix/>
          </a:blip>
          <a:stretch>
            <a:fillRect/>
          </a:stretch>
        </p:blipFill>
        <p:spPr>
          <a:xfrm>
            <a:off x="7017100" y="3749651"/>
            <a:ext cx="1963049" cy="1308376"/>
          </a:xfrm>
          <a:prstGeom prst="rect">
            <a:avLst/>
          </a:prstGeom>
          <a:noFill/>
          <a:ln>
            <a:noFill/>
          </a:ln>
        </p:spPr>
      </p:pic>
      <p:sp>
        <p:nvSpPr>
          <p:cNvPr id="85" name="Google Shape;85;p16"/>
          <p:cNvSpPr txBox="1"/>
          <p:nvPr/>
        </p:nvSpPr>
        <p:spPr>
          <a:xfrm>
            <a:off x="0" y="4743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Damien</a:t>
            </a:r>
            <a:endParaRPr/>
          </a:p>
        </p:txBody>
      </p:sp>
      <p:pic>
        <p:nvPicPr>
          <p:cNvPr id="86" name="Google Shape;86;p16"/>
          <p:cNvPicPr preferRelativeResize="0"/>
          <p:nvPr/>
        </p:nvPicPr>
        <p:blipFill>
          <a:blip r:embed="rId4">
            <a:alphaModFix/>
          </a:blip>
          <a:stretch>
            <a:fillRect/>
          </a:stretch>
        </p:blipFill>
        <p:spPr>
          <a:xfrm rot="1584137">
            <a:off x="8121350" y="3528675"/>
            <a:ext cx="1160175" cy="787475"/>
          </a:xfrm>
          <a:prstGeom prst="rect">
            <a:avLst/>
          </a:prstGeom>
          <a:noFill/>
          <a:ln>
            <a:noFill/>
          </a:ln>
        </p:spPr>
      </p:pic>
      <p:pic>
        <p:nvPicPr>
          <p:cNvPr id="87" name="Google Shape;87;p16"/>
          <p:cNvPicPr preferRelativeResize="0"/>
          <p:nvPr/>
        </p:nvPicPr>
        <p:blipFill>
          <a:blip r:embed="rId5">
            <a:alphaModFix/>
          </a:blip>
          <a:stretch>
            <a:fillRect/>
          </a:stretch>
        </p:blipFill>
        <p:spPr>
          <a:xfrm>
            <a:off x="7390175" y="714500"/>
            <a:ext cx="1770175" cy="177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a:t>
            </a:r>
            <a:r>
              <a:rPr b="1" lang="en"/>
              <a:t>amount</a:t>
            </a:r>
            <a:r>
              <a:rPr b="1" lang="en"/>
              <a:t> for training GPT4</a:t>
            </a:r>
            <a:endParaRPr b="1"/>
          </a:p>
        </p:txBody>
      </p:sp>
      <p:sp>
        <p:nvSpPr>
          <p:cNvPr id="367" name="Google Shape;367;p43"/>
          <p:cNvSpPr txBox="1"/>
          <p:nvPr>
            <p:ph idx="1" type="body"/>
          </p:nvPr>
        </p:nvSpPr>
        <p:spPr>
          <a:xfrm>
            <a:off x="311700" y="1152475"/>
            <a:ext cx="6701100" cy="3416400"/>
          </a:xfrm>
          <a:prstGeom prst="rect">
            <a:avLst/>
          </a:prstGeom>
        </p:spPr>
        <p:txBody>
          <a:bodyPr anchorCtr="0" anchor="t" bIns="91425" lIns="91425" spcFirstLastPara="1" rIns="91425" wrap="square" tIns="91425">
            <a:normAutofit/>
          </a:bodyPr>
          <a:lstStyle/>
          <a:p>
            <a:pPr indent="0" lvl="0" marL="457200" rtl="0" algn="l">
              <a:lnSpc>
                <a:spcPct val="138000"/>
              </a:lnSpc>
              <a:spcBef>
                <a:spcPts val="1200"/>
              </a:spcBef>
              <a:spcAft>
                <a:spcPts val="0"/>
              </a:spcAft>
              <a:buNone/>
            </a:pPr>
            <a:r>
              <a:rPr b="1" lang="en" sz="1500">
                <a:solidFill>
                  <a:srgbClr val="111111"/>
                </a:solidFill>
                <a:latin typeface="Roboto"/>
                <a:ea typeface="Roboto"/>
                <a:cs typeface="Roboto"/>
                <a:sym typeface="Roboto"/>
              </a:rPr>
              <a:t>410 billion tokens</a:t>
            </a:r>
            <a:endParaRPr b="1" sz="1500">
              <a:solidFill>
                <a:srgbClr val="111111"/>
              </a:solidFill>
              <a:latin typeface="Roboto"/>
              <a:ea typeface="Roboto"/>
              <a:cs typeface="Roboto"/>
              <a:sym typeface="Roboto"/>
            </a:endParaRPr>
          </a:p>
          <a:p>
            <a:pPr indent="0" lvl="0" marL="457200" rtl="0" algn="l">
              <a:lnSpc>
                <a:spcPct val="138000"/>
              </a:lnSpc>
              <a:spcBef>
                <a:spcPts val="1200"/>
              </a:spcBef>
              <a:spcAft>
                <a:spcPts val="0"/>
              </a:spcAft>
              <a:buNone/>
            </a:pPr>
            <a:r>
              <a:rPr b="1" lang="en" sz="1500">
                <a:solidFill>
                  <a:srgbClr val="111111"/>
                </a:solidFill>
                <a:latin typeface="Roboto"/>
                <a:ea typeface="Roboto"/>
                <a:cs typeface="Roboto"/>
                <a:sym typeface="Roboto"/>
              </a:rPr>
              <a:t>About 300 billion words</a:t>
            </a:r>
            <a:endParaRPr b="1" sz="1500">
              <a:solidFill>
                <a:srgbClr val="111111"/>
              </a:solidFill>
              <a:latin typeface="Roboto"/>
              <a:ea typeface="Roboto"/>
              <a:cs typeface="Roboto"/>
              <a:sym typeface="Roboto"/>
            </a:endParaRPr>
          </a:p>
          <a:p>
            <a:pPr indent="0" lvl="0" marL="457200" rtl="0" algn="l">
              <a:lnSpc>
                <a:spcPct val="138000"/>
              </a:lnSpc>
              <a:spcBef>
                <a:spcPts val="1200"/>
              </a:spcBef>
              <a:spcAft>
                <a:spcPts val="0"/>
              </a:spcAft>
              <a:buNone/>
            </a:pPr>
            <a:r>
              <a:rPr b="1" lang="en" sz="1500">
                <a:solidFill>
                  <a:srgbClr val="111111"/>
                </a:solidFill>
                <a:latin typeface="Roboto"/>
                <a:ea typeface="Roboto"/>
                <a:cs typeface="Roboto"/>
                <a:sym typeface="Roboto"/>
              </a:rPr>
              <a:t>About 3.1 billion web pages</a:t>
            </a:r>
            <a:endParaRPr b="1" sz="1500">
              <a:solidFill>
                <a:srgbClr val="111111"/>
              </a:solidFill>
              <a:latin typeface="Roboto"/>
              <a:ea typeface="Roboto"/>
              <a:cs typeface="Roboto"/>
              <a:sym typeface="Roboto"/>
            </a:endParaRPr>
          </a:p>
          <a:p>
            <a:pPr indent="0" lvl="0" marL="457200" rtl="0" algn="l">
              <a:lnSpc>
                <a:spcPct val="138000"/>
              </a:lnSpc>
              <a:spcBef>
                <a:spcPts val="1200"/>
              </a:spcBef>
              <a:spcAft>
                <a:spcPts val="1200"/>
              </a:spcAft>
              <a:buNone/>
            </a:pPr>
            <a:r>
              <a:rPr b="1" lang="en" sz="1500">
                <a:solidFill>
                  <a:srgbClr val="111111"/>
                </a:solidFill>
                <a:latin typeface="Roboto"/>
                <a:ea typeface="Roboto"/>
                <a:cs typeface="Roboto"/>
                <a:sym typeface="Roboto"/>
              </a:rPr>
              <a:t>About 320TB of text information</a:t>
            </a:r>
            <a:endParaRPr b="1" sz="1500">
              <a:solidFill>
                <a:srgbClr val="111111"/>
              </a:solidFill>
              <a:latin typeface="Roboto"/>
              <a:ea typeface="Roboto"/>
              <a:cs typeface="Roboto"/>
              <a:sym typeface="Roboto"/>
            </a:endParaRPr>
          </a:p>
        </p:txBody>
      </p:sp>
      <p:pic>
        <p:nvPicPr>
          <p:cNvPr id="368" name="Google Shape;368;p43"/>
          <p:cNvPicPr preferRelativeResize="0"/>
          <p:nvPr/>
        </p:nvPicPr>
        <p:blipFill>
          <a:blip r:embed="rId3">
            <a:alphaModFix/>
          </a:blip>
          <a:stretch>
            <a:fillRect/>
          </a:stretch>
        </p:blipFill>
        <p:spPr>
          <a:xfrm>
            <a:off x="7627575" y="152400"/>
            <a:ext cx="1364025" cy="1757192"/>
          </a:xfrm>
          <a:prstGeom prst="rect">
            <a:avLst/>
          </a:prstGeom>
          <a:noFill/>
          <a:ln>
            <a:noFill/>
          </a:ln>
        </p:spPr>
      </p:pic>
      <p:sp>
        <p:nvSpPr>
          <p:cNvPr id="369" name="Google Shape;369;p43"/>
          <p:cNvSpPr txBox="1"/>
          <p:nvPr/>
        </p:nvSpPr>
        <p:spPr>
          <a:xfrm>
            <a:off x="8208125" y="1994300"/>
            <a:ext cx="7836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Hongxi</a:t>
            </a:r>
            <a:endParaRPr/>
          </a:p>
        </p:txBody>
      </p:sp>
      <p:pic>
        <p:nvPicPr>
          <p:cNvPr id="370" name="Google Shape;370;p43"/>
          <p:cNvPicPr preferRelativeResize="0"/>
          <p:nvPr/>
        </p:nvPicPr>
        <p:blipFill>
          <a:blip r:embed="rId4">
            <a:alphaModFix/>
          </a:blip>
          <a:stretch>
            <a:fillRect/>
          </a:stretch>
        </p:blipFill>
        <p:spPr>
          <a:xfrm>
            <a:off x="772225" y="3141350"/>
            <a:ext cx="6547326" cy="1665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Product, Management, Self</a:t>
            </a:r>
            <a:endParaRPr b="1"/>
          </a:p>
        </p:txBody>
      </p:sp>
      <p:sp>
        <p:nvSpPr>
          <p:cNvPr id="376" name="Google Shape;376;p44"/>
          <p:cNvSpPr txBox="1"/>
          <p:nvPr>
            <p:ph idx="1" type="body"/>
          </p:nvPr>
        </p:nvSpPr>
        <p:spPr>
          <a:xfrm>
            <a:off x="311700" y="1152475"/>
            <a:ext cx="6707400" cy="3416400"/>
          </a:xfrm>
          <a:prstGeom prst="rect">
            <a:avLst/>
          </a:prstGeom>
        </p:spPr>
        <p:txBody>
          <a:bodyPr anchorCtr="0" anchor="t" bIns="91425" lIns="91425" spcFirstLastPara="1" rIns="91425" wrap="square" tIns="91425">
            <a:normAutofit/>
          </a:bodyPr>
          <a:lstStyle/>
          <a:p>
            <a:pPr indent="0" lvl="0" marL="457200" rtl="0" algn="l">
              <a:lnSpc>
                <a:spcPct val="138000"/>
              </a:lnSpc>
              <a:spcBef>
                <a:spcPts val="1200"/>
              </a:spcBef>
              <a:spcAft>
                <a:spcPts val="0"/>
              </a:spcAft>
              <a:buClr>
                <a:schemeClr val="dk1"/>
              </a:buClr>
              <a:buSzPts val="1100"/>
              <a:buFont typeface="Arial"/>
              <a:buNone/>
            </a:pPr>
            <a:r>
              <a:rPr b="1" lang="en" sz="1200">
                <a:solidFill>
                  <a:schemeClr val="dk1"/>
                </a:solidFill>
              </a:rPr>
              <a:t>PRODUCT</a:t>
            </a:r>
            <a:r>
              <a:rPr lang="en" sz="1200">
                <a:solidFill>
                  <a:schemeClr val="dk1"/>
                </a:solidFill>
              </a:rPr>
              <a:t> - Software engineers shall ensure that their products and related modifications meet the highest professional standards possible.</a:t>
            </a:r>
            <a:endParaRPr sz="1200">
              <a:solidFill>
                <a:schemeClr val="dk1"/>
              </a:solidFill>
            </a:endParaRPr>
          </a:p>
          <a:p>
            <a:pPr indent="0" lvl="0" marL="457200" rtl="0" algn="l">
              <a:lnSpc>
                <a:spcPct val="138000"/>
              </a:lnSpc>
              <a:spcBef>
                <a:spcPts val="1200"/>
              </a:spcBef>
              <a:spcAft>
                <a:spcPts val="0"/>
              </a:spcAft>
              <a:buClr>
                <a:schemeClr val="dk1"/>
              </a:buClr>
              <a:buSzPts val="1100"/>
              <a:buFont typeface="Arial"/>
              <a:buNone/>
            </a:pPr>
            <a:r>
              <a:rPr b="1" lang="en" sz="1200">
                <a:solidFill>
                  <a:schemeClr val="dk1"/>
                </a:solidFill>
              </a:rPr>
              <a:t>MANAGEMENT</a:t>
            </a:r>
            <a:r>
              <a:rPr lang="en" sz="1200">
                <a:solidFill>
                  <a:schemeClr val="dk1"/>
                </a:solidFill>
              </a:rPr>
              <a:t> - Software engineering managers and leaders shall subscribe to and promote an ethical approach to the management of software development and maintenance.</a:t>
            </a:r>
            <a:endParaRPr sz="1200">
              <a:solidFill>
                <a:schemeClr val="dk1"/>
              </a:solidFill>
            </a:endParaRPr>
          </a:p>
          <a:p>
            <a:pPr indent="0" lvl="0" marL="457200" rtl="0" algn="l">
              <a:lnSpc>
                <a:spcPct val="138000"/>
              </a:lnSpc>
              <a:spcBef>
                <a:spcPts val="1200"/>
              </a:spcBef>
              <a:spcAft>
                <a:spcPts val="1200"/>
              </a:spcAft>
              <a:buNone/>
            </a:pPr>
            <a:r>
              <a:rPr b="1" lang="en" sz="1200">
                <a:solidFill>
                  <a:schemeClr val="dk1"/>
                </a:solidFill>
              </a:rPr>
              <a:t>SELF</a:t>
            </a:r>
            <a:r>
              <a:rPr lang="en" sz="1200">
                <a:solidFill>
                  <a:schemeClr val="dk1"/>
                </a:solidFill>
              </a:rPr>
              <a:t> - Software engineers shall participate in lifelong learning regarding the practice of their profession and shall promote an ethical approach to the practice of the profession.</a:t>
            </a:r>
            <a:endParaRPr sz="1200"/>
          </a:p>
        </p:txBody>
      </p:sp>
      <p:pic>
        <p:nvPicPr>
          <p:cNvPr id="377" name="Google Shape;377;p44"/>
          <p:cNvPicPr preferRelativeResize="0"/>
          <p:nvPr/>
        </p:nvPicPr>
        <p:blipFill>
          <a:blip r:embed="rId3">
            <a:alphaModFix/>
          </a:blip>
          <a:stretch>
            <a:fillRect/>
          </a:stretch>
        </p:blipFill>
        <p:spPr>
          <a:xfrm>
            <a:off x="7627575" y="152400"/>
            <a:ext cx="1364025" cy="1757192"/>
          </a:xfrm>
          <a:prstGeom prst="rect">
            <a:avLst/>
          </a:prstGeom>
          <a:noFill/>
          <a:ln>
            <a:noFill/>
          </a:ln>
        </p:spPr>
      </p:pic>
      <p:sp>
        <p:nvSpPr>
          <p:cNvPr id="378" name="Google Shape;378;p44"/>
          <p:cNvSpPr txBox="1"/>
          <p:nvPr/>
        </p:nvSpPr>
        <p:spPr>
          <a:xfrm>
            <a:off x="8208125" y="1994300"/>
            <a:ext cx="7836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Hongxi</a:t>
            </a:r>
            <a:endParaRPr/>
          </a:p>
        </p:txBody>
      </p:sp>
      <p:pic>
        <p:nvPicPr>
          <p:cNvPr id="379" name="Google Shape;379;p44"/>
          <p:cNvPicPr preferRelativeResize="0"/>
          <p:nvPr/>
        </p:nvPicPr>
        <p:blipFill rotWithShape="1">
          <a:blip r:embed="rId4">
            <a:alphaModFix/>
          </a:blip>
          <a:srcRect b="0" l="0" r="0" t="0"/>
          <a:stretch/>
        </p:blipFill>
        <p:spPr>
          <a:xfrm>
            <a:off x="6014250" y="4380590"/>
            <a:ext cx="1057275" cy="950119"/>
          </a:xfrm>
          <a:prstGeom prst="rect">
            <a:avLst/>
          </a:prstGeom>
          <a:noFill/>
          <a:ln>
            <a:noFill/>
          </a:ln>
        </p:spPr>
      </p:pic>
      <p:pic>
        <p:nvPicPr>
          <p:cNvPr id="380" name="Google Shape;380;p44"/>
          <p:cNvPicPr preferRelativeResize="0"/>
          <p:nvPr/>
        </p:nvPicPr>
        <p:blipFill rotWithShape="1">
          <a:blip r:embed="rId5">
            <a:alphaModFix/>
          </a:blip>
          <a:srcRect b="0" l="0" r="0" t="0"/>
          <a:stretch/>
        </p:blipFill>
        <p:spPr>
          <a:xfrm>
            <a:off x="2966249" y="3508752"/>
            <a:ext cx="1760936" cy="1749998"/>
          </a:xfrm>
          <a:prstGeom prst="rect">
            <a:avLst/>
          </a:prstGeom>
          <a:noFill/>
          <a:ln>
            <a:noFill/>
          </a:ln>
        </p:spPr>
      </p:pic>
      <p:pic>
        <p:nvPicPr>
          <p:cNvPr id="381" name="Google Shape;381;p44"/>
          <p:cNvPicPr preferRelativeResize="0"/>
          <p:nvPr/>
        </p:nvPicPr>
        <p:blipFill rotWithShape="1">
          <a:blip r:embed="rId6">
            <a:alphaModFix/>
          </a:blip>
          <a:srcRect b="0" l="0" r="0" t="0"/>
          <a:stretch/>
        </p:blipFill>
        <p:spPr>
          <a:xfrm>
            <a:off x="-332592" y="3283439"/>
            <a:ext cx="1364029" cy="1890497"/>
          </a:xfrm>
          <a:prstGeom prst="rect">
            <a:avLst/>
          </a:prstGeom>
          <a:noFill/>
          <a:ln>
            <a:noFill/>
          </a:ln>
        </p:spPr>
      </p:pic>
      <p:pic>
        <p:nvPicPr>
          <p:cNvPr id="382" name="Google Shape;382;p44"/>
          <p:cNvPicPr preferRelativeResize="0"/>
          <p:nvPr/>
        </p:nvPicPr>
        <p:blipFill rotWithShape="1">
          <a:blip r:embed="rId7">
            <a:alphaModFix/>
          </a:blip>
          <a:srcRect b="0" l="0" r="0" t="0"/>
          <a:stretch/>
        </p:blipFill>
        <p:spPr>
          <a:xfrm>
            <a:off x="1388348" y="3547643"/>
            <a:ext cx="1273837" cy="1637791"/>
          </a:xfrm>
          <a:prstGeom prst="rect">
            <a:avLst/>
          </a:prstGeom>
          <a:noFill/>
          <a:ln>
            <a:noFill/>
          </a:ln>
        </p:spPr>
      </p:pic>
      <p:pic>
        <p:nvPicPr>
          <p:cNvPr id="383" name="Google Shape;383;p44"/>
          <p:cNvPicPr preferRelativeResize="0"/>
          <p:nvPr/>
        </p:nvPicPr>
        <p:blipFill rotWithShape="1">
          <a:blip r:embed="rId8">
            <a:alphaModFix/>
          </a:blip>
          <a:srcRect b="0" l="0" r="0" t="0"/>
          <a:stretch/>
        </p:blipFill>
        <p:spPr>
          <a:xfrm>
            <a:off x="2326973" y="4077671"/>
            <a:ext cx="1003609" cy="1263367"/>
          </a:xfrm>
          <a:prstGeom prst="rect">
            <a:avLst/>
          </a:prstGeom>
          <a:noFill/>
          <a:ln>
            <a:noFill/>
          </a:ln>
        </p:spPr>
      </p:pic>
      <p:pic>
        <p:nvPicPr>
          <p:cNvPr id="384" name="Google Shape;384;p44"/>
          <p:cNvPicPr preferRelativeResize="0"/>
          <p:nvPr/>
        </p:nvPicPr>
        <p:blipFill rotWithShape="1">
          <a:blip r:embed="rId9">
            <a:alphaModFix/>
          </a:blip>
          <a:srcRect b="0" l="0" r="0" t="0"/>
          <a:stretch/>
        </p:blipFill>
        <p:spPr>
          <a:xfrm>
            <a:off x="765332" y="4051243"/>
            <a:ext cx="1173410" cy="1216080"/>
          </a:xfrm>
          <a:prstGeom prst="rect">
            <a:avLst/>
          </a:prstGeom>
          <a:noFill/>
          <a:ln>
            <a:noFill/>
          </a:ln>
        </p:spPr>
      </p:pic>
      <p:pic>
        <p:nvPicPr>
          <p:cNvPr id="385" name="Google Shape;385;p44"/>
          <p:cNvPicPr preferRelativeResize="0"/>
          <p:nvPr/>
        </p:nvPicPr>
        <p:blipFill rotWithShape="1">
          <a:blip r:embed="rId7">
            <a:alphaModFix/>
          </a:blip>
          <a:srcRect b="0" l="0" r="0" t="0"/>
          <a:stretch/>
        </p:blipFill>
        <p:spPr>
          <a:xfrm>
            <a:off x="6823875" y="3797349"/>
            <a:ext cx="1147763" cy="1475695"/>
          </a:xfrm>
          <a:prstGeom prst="rect">
            <a:avLst/>
          </a:prstGeom>
          <a:noFill/>
          <a:ln>
            <a:noFill/>
          </a:ln>
        </p:spPr>
      </p:pic>
      <p:pic>
        <p:nvPicPr>
          <p:cNvPr id="386" name="Google Shape;386;p44"/>
          <p:cNvPicPr preferRelativeResize="0"/>
          <p:nvPr/>
        </p:nvPicPr>
        <p:blipFill rotWithShape="1">
          <a:blip r:embed="rId10">
            <a:alphaModFix/>
          </a:blip>
          <a:srcRect b="0" l="0" r="0" t="0"/>
          <a:stretch/>
        </p:blipFill>
        <p:spPr>
          <a:xfrm>
            <a:off x="4362853" y="3830521"/>
            <a:ext cx="1064419" cy="1500188"/>
          </a:xfrm>
          <a:prstGeom prst="rect">
            <a:avLst/>
          </a:prstGeom>
          <a:noFill/>
          <a:ln>
            <a:noFill/>
          </a:ln>
        </p:spPr>
      </p:pic>
      <p:pic>
        <p:nvPicPr>
          <p:cNvPr id="387" name="Google Shape;387;p44"/>
          <p:cNvPicPr preferRelativeResize="0"/>
          <p:nvPr/>
        </p:nvPicPr>
        <p:blipFill rotWithShape="1">
          <a:blip r:embed="rId11">
            <a:alphaModFix/>
          </a:blip>
          <a:srcRect b="0" l="0" r="0" t="0"/>
          <a:stretch/>
        </p:blipFill>
        <p:spPr>
          <a:xfrm>
            <a:off x="5092565" y="4249106"/>
            <a:ext cx="1064419" cy="1014413"/>
          </a:xfrm>
          <a:prstGeom prst="rect">
            <a:avLst/>
          </a:prstGeom>
          <a:noFill/>
          <a:ln>
            <a:noFill/>
          </a:ln>
        </p:spPr>
      </p:pic>
      <p:pic>
        <p:nvPicPr>
          <p:cNvPr id="388" name="Google Shape;388;p44"/>
          <p:cNvPicPr preferRelativeResize="0"/>
          <p:nvPr/>
        </p:nvPicPr>
        <p:blipFill rotWithShape="1">
          <a:blip r:embed="rId12">
            <a:alphaModFix/>
          </a:blip>
          <a:srcRect b="0" l="0" r="0" t="0"/>
          <a:stretch/>
        </p:blipFill>
        <p:spPr>
          <a:xfrm>
            <a:off x="7850478" y="3800756"/>
            <a:ext cx="1626109" cy="14722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Judgement, </a:t>
            </a:r>
            <a:r>
              <a:rPr b="1" lang="en" sz="2500"/>
              <a:t>Colleagues</a:t>
            </a:r>
            <a:endParaRPr b="1" sz="2500"/>
          </a:p>
        </p:txBody>
      </p:sp>
      <p:sp>
        <p:nvSpPr>
          <p:cNvPr id="394" name="Google Shape;394;p45"/>
          <p:cNvSpPr txBox="1"/>
          <p:nvPr>
            <p:ph idx="1" type="body"/>
          </p:nvPr>
        </p:nvSpPr>
        <p:spPr>
          <a:xfrm>
            <a:off x="311700" y="1152475"/>
            <a:ext cx="6707400" cy="3416400"/>
          </a:xfrm>
          <a:prstGeom prst="rect">
            <a:avLst/>
          </a:prstGeom>
        </p:spPr>
        <p:txBody>
          <a:bodyPr anchorCtr="0" anchor="t" bIns="91425" lIns="91425" spcFirstLastPara="1" rIns="91425" wrap="square" tIns="91425">
            <a:normAutofit/>
          </a:bodyPr>
          <a:lstStyle/>
          <a:p>
            <a:pPr indent="0" lvl="0" marL="457200" rtl="0" algn="l">
              <a:lnSpc>
                <a:spcPct val="138000"/>
              </a:lnSpc>
              <a:spcBef>
                <a:spcPts val="1200"/>
              </a:spcBef>
              <a:spcAft>
                <a:spcPts val="0"/>
              </a:spcAft>
              <a:buNone/>
            </a:pPr>
            <a:r>
              <a:rPr b="1" lang="en" sz="1600">
                <a:solidFill>
                  <a:schemeClr val="dk1"/>
                </a:solidFill>
              </a:rPr>
              <a:t>JUDGMENT</a:t>
            </a:r>
            <a:r>
              <a:rPr lang="en" sz="1600">
                <a:solidFill>
                  <a:schemeClr val="dk1"/>
                </a:solidFill>
              </a:rPr>
              <a:t> - Software engineers shall maintain integrity and independence in their professional judgment.</a:t>
            </a:r>
            <a:endParaRPr sz="1600">
              <a:solidFill>
                <a:schemeClr val="dk1"/>
              </a:solidFill>
            </a:endParaRPr>
          </a:p>
          <a:p>
            <a:pPr indent="0" lvl="0" marL="457200" rtl="0" algn="l">
              <a:lnSpc>
                <a:spcPct val="138000"/>
              </a:lnSpc>
              <a:spcBef>
                <a:spcPts val="1200"/>
              </a:spcBef>
              <a:spcAft>
                <a:spcPts val="1200"/>
              </a:spcAft>
              <a:buNone/>
            </a:pPr>
            <a:r>
              <a:rPr b="1" lang="en" sz="1600">
                <a:solidFill>
                  <a:schemeClr val="dk1"/>
                </a:solidFill>
              </a:rPr>
              <a:t>COLLEAGUES</a:t>
            </a:r>
            <a:r>
              <a:rPr lang="en" sz="1600">
                <a:solidFill>
                  <a:schemeClr val="dk1"/>
                </a:solidFill>
              </a:rPr>
              <a:t> - Software engineers shall be fair to and supportive of their colleagues.</a:t>
            </a:r>
            <a:endParaRPr b="1" sz="1600">
              <a:solidFill>
                <a:schemeClr val="dk1"/>
              </a:solidFill>
            </a:endParaRPr>
          </a:p>
        </p:txBody>
      </p:sp>
      <p:pic>
        <p:nvPicPr>
          <p:cNvPr id="395" name="Google Shape;395;p45"/>
          <p:cNvPicPr preferRelativeResize="0"/>
          <p:nvPr/>
        </p:nvPicPr>
        <p:blipFill>
          <a:blip r:embed="rId3">
            <a:alphaModFix/>
          </a:blip>
          <a:stretch>
            <a:fillRect/>
          </a:stretch>
        </p:blipFill>
        <p:spPr>
          <a:xfrm>
            <a:off x="7627575" y="152400"/>
            <a:ext cx="1364025" cy="1757192"/>
          </a:xfrm>
          <a:prstGeom prst="rect">
            <a:avLst/>
          </a:prstGeom>
          <a:noFill/>
          <a:ln>
            <a:noFill/>
          </a:ln>
        </p:spPr>
      </p:pic>
      <p:sp>
        <p:nvSpPr>
          <p:cNvPr id="396" name="Google Shape;396;p45"/>
          <p:cNvSpPr txBox="1"/>
          <p:nvPr/>
        </p:nvSpPr>
        <p:spPr>
          <a:xfrm>
            <a:off x="8208125" y="1994300"/>
            <a:ext cx="7836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Hongxi</a:t>
            </a:r>
            <a:endParaRPr/>
          </a:p>
        </p:txBody>
      </p:sp>
      <p:pic>
        <p:nvPicPr>
          <p:cNvPr id="397" name="Google Shape;397;p45"/>
          <p:cNvPicPr preferRelativeResize="0"/>
          <p:nvPr/>
        </p:nvPicPr>
        <p:blipFill rotWithShape="1">
          <a:blip r:embed="rId4">
            <a:alphaModFix/>
          </a:blip>
          <a:srcRect b="0" l="0" r="0" t="0"/>
          <a:stretch/>
        </p:blipFill>
        <p:spPr>
          <a:xfrm>
            <a:off x="6014250" y="4380590"/>
            <a:ext cx="1057275" cy="950119"/>
          </a:xfrm>
          <a:prstGeom prst="rect">
            <a:avLst/>
          </a:prstGeom>
          <a:noFill/>
          <a:ln>
            <a:noFill/>
          </a:ln>
        </p:spPr>
      </p:pic>
      <p:pic>
        <p:nvPicPr>
          <p:cNvPr id="398" name="Google Shape;398;p45"/>
          <p:cNvPicPr preferRelativeResize="0"/>
          <p:nvPr/>
        </p:nvPicPr>
        <p:blipFill rotWithShape="1">
          <a:blip r:embed="rId5">
            <a:alphaModFix/>
          </a:blip>
          <a:srcRect b="0" l="0" r="0" t="0"/>
          <a:stretch/>
        </p:blipFill>
        <p:spPr>
          <a:xfrm>
            <a:off x="2966249" y="3508752"/>
            <a:ext cx="1760936" cy="1749998"/>
          </a:xfrm>
          <a:prstGeom prst="rect">
            <a:avLst/>
          </a:prstGeom>
          <a:noFill/>
          <a:ln>
            <a:noFill/>
          </a:ln>
        </p:spPr>
      </p:pic>
      <p:pic>
        <p:nvPicPr>
          <p:cNvPr id="399" name="Google Shape;399;p45"/>
          <p:cNvPicPr preferRelativeResize="0"/>
          <p:nvPr/>
        </p:nvPicPr>
        <p:blipFill rotWithShape="1">
          <a:blip r:embed="rId6">
            <a:alphaModFix/>
          </a:blip>
          <a:srcRect b="0" l="0" r="0" t="0"/>
          <a:stretch/>
        </p:blipFill>
        <p:spPr>
          <a:xfrm>
            <a:off x="-332592" y="3283439"/>
            <a:ext cx="1364029" cy="1890497"/>
          </a:xfrm>
          <a:prstGeom prst="rect">
            <a:avLst/>
          </a:prstGeom>
          <a:noFill/>
          <a:ln>
            <a:noFill/>
          </a:ln>
        </p:spPr>
      </p:pic>
      <p:pic>
        <p:nvPicPr>
          <p:cNvPr id="400" name="Google Shape;400;p45"/>
          <p:cNvPicPr preferRelativeResize="0"/>
          <p:nvPr/>
        </p:nvPicPr>
        <p:blipFill rotWithShape="1">
          <a:blip r:embed="rId7">
            <a:alphaModFix/>
          </a:blip>
          <a:srcRect b="0" l="0" r="0" t="0"/>
          <a:stretch/>
        </p:blipFill>
        <p:spPr>
          <a:xfrm>
            <a:off x="1388348" y="3547643"/>
            <a:ext cx="1273837" cy="1637791"/>
          </a:xfrm>
          <a:prstGeom prst="rect">
            <a:avLst/>
          </a:prstGeom>
          <a:noFill/>
          <a:ln>
            <a:noFill/>
          </a:ln>
        </p:spPr>
      </p:pic>
      <p:pic>
        <p:nvPicPr>
          <p:cNvPr id="401" name="Google Shape;401;p45"/>
          <p:cNvPicPr preferRelativeResize="0"/>
          <p:nvPr/>
        </p:nvPicPr>
        <p:blipFill rotWithShape="1">
          <a:blip r:embed="rId8">
            <a:alphaModFix/>
          </a:blip>
          <a:srcRect b="0" l="0" r="0" t="0"/>
          <a:stretch/>
        </p:blipFill>
        <p:spPr>
          <a:xfrm>
            <a:off x="2326973" y="4077671"/>
            <a:ext cx="1003609" cy="1263367"/>
          </a:xfrm>
          <a:prstGeom prst="rect">
            <a:avLst/>
          </a:prstGeom>
          <a:noFill/>
          <a:ln>
            <a:noFill/>
          </a:ln>
        </p:spPr>
      </p:pic>
      <p:pic>
        <p:nvPicPr>
          <p:cNvPr id="402" name="Google Shape;402;p45"/>
          <p:cNvPicPr preferRelativeResize="0"/>
          <p:nvPr/>
        </p:nvPicPr>
        <p:blipFill rotWithShape="1">
          <a:blip r:embed="rId9">
            <a:alphaModFix/>
          </a:blip>
          <a:srcRect b="0" l="0" r="0" t="0"/>
          <a:stretch/>
        </p:blipFill>
        <p:spPr>
          <a:xfrm>
            <a:off x="765332" y="4051243"/>
            <a:ext cx="1173410" cy="1216080"/>
          </a:xfrm>
          <a:prstGeom prst="rect">
            <a:avLst/>
          </a:prstGeom>
          <a:noFill/>
          <a:ln>
            <a:noFill/>
          </a:ln>
        </p:spPr>
      </p:pic>
      <p:pic>
        <p:nvPicPr>
          <p:cNvPr id="403" name="Google Shape;403;p45"/>
          <p:cNvPicPr preferRelativeResize="0"/>
          <p:nvPr/>
        </p:nvPicPr>
        <p:blipFill rotWithShape="1">
          <a:blip r:embed="rId7">
            <a:alphaModFix/>
          </a:blip>
          <a:srcRect b="0" l="0" r="0" t="0"/>
          <a:stretch/>
        </p:blipFill>
        <p:spPr>
          <a:xfrm>
            <a:off x="6823875" y="3797349"/>
            <a:ext cx="1147763" cy="1475695"/>
          </a:xfrm>
          <a:prstGeom prst="rect">
            <a:avLst/>
          </a:prstGeom>
          <a:noFill/>
          <a:ln>
            <a:noFill/>
          </a:ln>
        </p:spPr>
      </p:pic>
      <p:pic>
        <p:nvPicPr>
          <p:cNvPr id="404" name="Google Shape;404;p45"/>
          <p:cNvPicPr preferRelativeResize="0"/>
          <p:nvPr/>
        </p:nvPicPr>
        <p:blipFill rotWithShape="1">
          <a:blip r:embed="rId10">
            <a:alphaModFix/>
          </a:blip>
          <a:srcRect b="0" l="0" r="0" t="0"/>
          <a:stretch/>
        </p:blipFill>
        <p:spPr>
          <a:xfrm>
            <a:off x="4362853" y="3830521"/>
            <a:ext cx="1064419" cy="1500188"/>
          </a:xfrm>
          <a:prstGeom prst="rect">
            <a:avLst/>
          </a:prstGeom>
          <a:noFill/>
          <a:ln>
            <a:noFill/>
          </a:ln>
        </p:spPr>
      </p:pic>
      <p:pic>
        <p:nvPicPr>
          <p:cNvPr id="405" name="Google Shape;405;p45"/>
          <p:cNvPicPr preferRelativeResize="0"/>
          <p:nvPr/>
        </p:nvPicPr>
        <p:blipFill rotWithShape="1">
          <a:blip r:embed="rId11">
            <a:alphaModFix/>
          </a:blip>
          <a:srcRect b="0" l="0" r="0" t="0"/>
          <a:stretch/>
        </p:blipFill>
        <p:spPr>
          <a:xfrm>
            <a:off x="5092565" y="4249106"/>
            <a:ext cx="1064419" cy="1014413"/>
          </a:xfrm>
          <a:prstGeom prst="rect">
            <a:avLst/>
          </a:prstGeom>
          <a:noFill/>
          <a:ln>
            <a:noFill/>
          </a:ln>
        </p:spPr>
      </p:pic>
      <p:pic>
        <p:nvPicPr>
          <p:cNvPr id="406" name="Google Shape;406;p45"/>
          <p:cNvPicPr preferRelativeResize="0"/>
          <p:nvPr/>
        </p:nvPicPr>
        <p:blipFill rotWithShape="1">
          <a:blip r:embed="rId12">
            <a:alphaModFix/>
          </a:blip>
          <a:srcRect b="0" l="0" r="0" t="0"/>
          <a:stretch/>
        </p:blipFill>
        <p:spPr>
          <a:xfrm>
            <a:off x="7850478" y="3800756"/>
            <a:ext cx="1626109" cy="14722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t>Alert!</a:t>
            </a:r>
            <a:endParaRPr b="1" sz="4800"/>
          </a:p>
        </p:txBody>
      </p:sp>
      <p:sp>
        <p:nvSpPr>
          <p:cNvPr id="412" name="Google Shape;412;p46"/>
          <p:cNvSpPr txBox="1"/>
          <p:nvPr>
            <p:ph idx="1" type="body"/>
          </p:nvPr>
        </p:nvSpPr>
        <p:spPr>
          <a:xfrm>
            <a:off x="441863" y="1757525"/>
            <a:ext cx="6707400" cy="3416400"/>
          </a:xfrm>
          <a:prstGeom prst="rect">
            <a:avLst/>
          </a:prstGeom>
        </p:spPr>
        <p:txBody>
          <a:bodyPr anchorCtr="0" anchor="t" bIns="91425" lIns="91425" spcFirstLastPara="1" rIns="91425" wrap="square" tIns="91425">
            <a:normAutofit/>
          </a:bodyPr>
          <a:lstStyle/>
          <a:p>
            <a:pPr indent="0" lvl="0" marL="457200" rtl="0" algn="l">
              <a:lnSpc>
                <a:spcPct val="138000"/>
              </a:lnSpc>
              <a:spcBef>
                <a:spcPts val="1200"/>
              </a:spcBef>
              <a:spcAft>
                <a:spcPts val="1200"/>
              </a:spcAft>
              <a:buNone/>
            </a:pPr>
            <a:r>
              <a:rPr b="1" lang="en" sz="3400">
                <a:solidFill>
                  <a:schemeClr val="dk1"/>
                </a:solidFill>
              </a:rPr>
              <a:t>The Eight Principles are need to </a:t>
            </a:r>
            <a:r>
              <a:rPr b="1" lang="en" sz="3400">
                <a:solidFill>
                  <a:schemeClr val="dk1"/>
                </a:solidFill>
              </a:rPr>
              <a:t>know</a:t>
            </a:r>
            <a:r>
              <a:rPr b="1" lang="en" sz="3400">
                <a:solidFill>
                  <a:schemeClr val="dk1"/>
                </a:solidFill>
              </a:rPr>
              <a:t> for ethics quiz!</a:t>
            </a:r>
            <a:endParaRPr b="1" sz="3400">
              <a:solidFill>
                <a:schemeClr val="dk1"/>
              </a:solidFill>
            </a:endParaRPr>
          </a:p>
        </p:txBody>
      </p:sp>
      <p:pic>
        <p:nvPicPr>
          <p:cNvPr id="413" name="Google Shape;413;p46"/>
          <p:cNvPicPr preferRelativeResize="0"/>
          <p:nvPr/>
        </p:nvPicPr>
        <p:blipFill>
          <a:blip r:embed="rId3">
            <a:alphaModFix/>
          </a:blip>
          <a:stretch>
            <a:fillRect/>
          </a:stretch>
        </p:blipFill>
        <p:spPr>
          <a:xfrm>
            <a:off x="7627575" y="152400"/>
            <a:ext cx="1364025" cy="1757192"/>
          </a:xfrm>
          <a:prstGeom prst="rect">
            <a:avLst/>
          </a:prstGeom>
          <a:noFill/>
          <a:ln>
            <a:noFill/>
          </a:ln>
        </p:spPr>
      </p:pic>
      <p:sp>
        <p:nvSpPr>
          <p:cNvPr id="414" name="Google Shape;414;p46"/>
          <p:cNvSpPr txBox="1"/>
          <p:nvPr/>
        </p:nvSpPr>
        <p:spPr>
          <a:xfrm>
            <a:off x="8208125" y="1994300"/>
            <a:ext cx="7836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Hongxi</a:t>
            </a:r>
            <a:endParaRPr/>
          </a:p>
        </p:txBody>
      </p:sp>
      <p:pic>
        <p:nvPicPr>
          <p:cNvPr id="415" name="Google Shape;415;p46"/>
          <p:cNvPicPr preferRelativeResize="0"/>
          <p:nvPr/>
        </p:nvPicPr>
        <p:blipFill rotWithShape="1">
          <a:blip r:embed="rId4">
            <a:alphaModFix/>
          </a:blip>
          <a:srcRect b="0" l="0" r="0" t="0"/>
          <a:stretch/>
        </p:blipFill>
        <p:spPr>
          <a:xfrm>
            <a:off x="6014250" y="4380590"/>
            <a:ext cx="1057275" cy="950119"/>
          </a:xfrm>
          <a:prstGeom prst="rect">
            <a:avLst/>
          </a:prstGeom>
          <a:noFill/>
          <a:ln>
            <a:noFill/>
          </a:ln>
        </p:spPr>
      </p:pic>
      <p:pic>
        <p:nvPicPr>
          <p:cNvPr id="416" name="Google Shape;416;p46"/>
          <p:cNvPicPr preferRelativeResize="0"/>
          <p:nvPr/>
        </p:nvPicPr>
        <p:blipFill rotWithShape="1">
          <a:blip r:embed="rId5">
            <a:alphaModFix/>
          </a:blip>
          <a:srcRect b="0" l="0" r="0" t="0"/>
          <a:stretch/>
        </p:blipFill>
        <p:spPr>
          <a:xfrm>
            <a:off x="2966249" y="3508752"/>
            <a:ext cx="1760936" cy="1749998"/>
          </a:xfrm>
          <a:prstGeom prst="rect">
            <a:avLst/>
          </a:prstGeom>
          <a:noFill/>
          <a:ln>
            <a:noFill/>
          </a:ln>
        </p:spPr>
      </p:pic>
      <p:pic>
        <p:nvPicPr>
          <p:cNvPr id="417" name="Google Shape;417;p46"/>
          <p:cNvPicPr preferRelativeResize="0"/>
          <p:nvPr/>
        </p:nvPicPr>
        <p:blipFill rotWithShape="1">
          <a:blip r:embed="rId6">
            <a:alphaModFix/>
          </a:blip>
          <a:srcRect b="0" l="0" r="0" t="0"/>
          <a:stretch/>
        </p:blipFill>
        <p:spPr>
          <a:xfrm>
            <a:off x="-332592" y="3283439"/>
            <a:ext cx="1364029" cy="1890497"/>
          </a:xfrm>
          <a:prstGeom prst="rect">
            <a:avLst/>
          </a:prstGeom>
          <a:noFill/>
          <a:ln>
            <a:noFill/>
          </a:ln>
        </p:spPr>
      </p:pic>
      <p:pic>
        <p:nvPicPr>
          <p:cNvPr id="418" name="Google Shape;418;p46"/>
          <p:cNvPicPr preferRelativeResize="0"/>
          <p:nvPr/>
        </p:nvPicPr>
        <p:blipFill rotWithShape="1">
          <a:blip r:embed="rId7">
            <a:alphaModFix/>
          </a:blip>
          <a:srcRect b="0" l="0" r="0" t="0"/>
          <a:stretch/>
        </p:blipFill>
        <p:spPr>
          <a:xfrm>
            <a:off x="1388348" y="3547643"/>
            <a:ext cx="1273837" cy="1637791"/>
          </a:xfrm>
          <a:prstGeom prst="rect">
            <a:avLst/>
          </a:prstGeom>
          <a:noFill/>
          <a:ln>
            <a:noFill/>
          </a:ln>
        </p:spPr>
      </p:pic>
      <p:pic>
        <p:nvPicPr>
          <p:cNvPr id="419" name="Google Shape;419;p46"/>
          <p:cNvPicPr preferRelativeResize="0"/>
          <p:nvPr/>
        </p:nvPicPr>
        <p:blipFill rotWithShape="1">
          <a:blip r:embed="rId8">
            <a:alphaModFix/>
          </a:blip>
          <a:srcRect b="0" l="0" r="0" t="0"/>
          <a:stretch/>
        </p:blipFill>
        <p:spPr>
          <a:xfrm>
            <a:off x="2326973" y="4077671"/>
            <a:ext cx="1003609" cy="1263367"/>
          </a:xfrm>
          <a:prstGeom prst="rect">
            <a:avLst/>
          </a:prstGeom>
          <a:noFill/>
          <a:ln>
            <a:noFill/>
          </a:ln>
        </p:spPr>
      </p:pic>
      <p:pic>
        <p:nvPicPr>
          <p:cNvPr id="420" name="Google Shape;420;p46"/>
          <p:cNvPicPr preferRelativeResize="0"/>
          <p:nvPr/>
        </p:nvPicPr>
        <p:blipFill rotWithShape="1">
          <a:blip r:embed="rId9">
            <a:alphaModFix/>
          </a:blip>
          <a:srcRect b="0" l="0" r="0" t="0"/>
          <a:stretch/>
        </p:blipFill>
        <p:spPr>
          <a:xfrm>
            <a:off x="765332" y="4051243"/>
            <a:ext cx="1173410" cy="1216080"/>
          </a:xfrm>
          <a:prstGeom prst="rect">
            <a:avLst/>
          </a:prstGeom>
          <a:noFill/>
          <a:ln>
            <a:noFill/>
          </a:ln>
        </p:spPr>
      </p:pic>
      <p:pic>
        <p:nvPicPr>
          <p:cNvPr id="421" name="Google Shape;421;p46"/>
          <p:cNvPicPr preferRelativeResize="0"/>
          <p:nvPr/>
        </p:nvPicPr>
        <p:blipFill rotWithShape="1">
          <a:blip r:embed="rId7">
            <a:alphaModFix/>
          </a:blip>
          <a:srcRect b="0" l="0" r="0" t="0"/>
          <a:stretch/>
        </p:blipFill>
        <p:spPr>
          <a:xfrm>
            <a:off x="6823875" y="3797349"/>
            <a:ext cx="1147763" cy="1475695"/>
          </a:xfrm>
          <a:prstGeom prst="rect">
            <a:avLst/>
          </a:prstGeom>
          <a:noFill/>
          <a:ln>
            <a:noFill/>
          </a:ln>
        </p:spPr>
      </p:pic>
      <p:pic>
        <p:nvPicPr>
          <p:cNvPr id="422" name="Google Shape;422;p46"/>
          <p:cNvPicPr preferRelativeResize="0"/>
          <p:nvPr/>
        </p:nvPicPr>
        <p:blipFill rotWithShape="1">
          <a:blip r:embed="rId10">
            <a:alphaModFix/>
          </a:blip>
          <a:srcRect b="0" l="0" r="0" t="0"/>
          <a:stretch/>
        </p:blipFill>
        <p:spPr>
          <a:xfrm>
            <a:off x="4362853" y="3830521"/>
            <a:ext cx="1064419" cy="1500188"/>
          </a:xfrm>
          <a:prstGeom prst="rect">
            <a:avLst/>
          </a:prstGeom>
          <a:noFill/>
          <a:ln>
            <a:noFill/>
          </a:ln>
        </p:spPr>
      </p:pic>
      <p:pic>
        <p:nvPicPr>
          <p:cNvPr id="423" name="Google Shape;423;p46"/>
          <p:cNvPicPr preferRelativeResize="0"/>
          <p:nvPr/>
        </p:nvPicPr>
        <p:blipFill rotWithShape="1">
          <a:blip r:embed="rId11">
            <a:alphaModFix/>
          </a:blip>
          <a:srcRect b="0" l="0" r="0" t="0"/>
          <a:stretch/>
        </p:blipFill>
        <p:spPr>
          <a:xfrm>
            <a:off x="5092565" y="4249106"/>
            <a:ext cx="1064419" cy="1014413"/>
          </a:xfrm>
          <a:prstGeom prst="rect">
            <a:avLst/>
          </a:prstGeom>
          <a:noFill/>
          <a:ln>
            <a:noFill/>
          </a:ln>
        </p:spPr>
      </p:pic>
      <p:pic>
        <p:nvPicPr>
          <p:cNvPr id="424" name="Google Shape;424;p46"/>
          <p:cNvPicPr preferRelativeResize="0"/>
          <p:nvPr/>
        </p:nvPicPr>
        <p:blipFill rotWithShape="1">
          <a:blip r:embed="rId12">
            <a:alphaModFix/>
          </a:blip>
          <a:srcRect b="0" l="0" r="0" t="0"/>
          <a:stretch/>
        </p:blipFill>
        <p:spPr>
          <a:xfrm>
            <a:off x="7850478" y="3800756"/>
            <a:ext cx="1626109" cy="14722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7"/>
          <p:cNvPicPr preferRelativeResize="0"/>
          <p:nvPr/>
        </p:nvPicPr>
        <p:blipFill rotWithShape="1">
          <a:blip r:embed="rId3">
            <a:alphaModFix/>
          </a:blip>
          <a:srcRect b="0" l="0" r="0" t="0"/>
          <a:stretch/>
        </p:blipFill>
        <p:spPr>
          <a:xfrm>
            <a:off x="6005513" y="4406165"/>
            <a:ext cx="1057275" cy="950119"/>
          </a:xfrm>
          <a:prstGeom prst="rect">
            <a:avLst/>
          </a:prstGeom>
          <a:noFill/>
          <a:ln>
            <a:noFill/>
          </a:ln>
        </p:spPr>
      </p:pic>
      <p:pic>
        <p:nvPicPr>
          <p:cNvPr id="430" name="Google Shape;430;p47"/>
          <p:cNvPicPr preferRelativeResize="0"/>
          <p:nvPr/>
        </p:nvPicPr>
        <p:blipFill rotWithShape="1">
          <a:blip r:embed="rId4">
            <a:alphaModFix/>
          </a:blip>
          <a:srcRect b="0" l="0" r="0" t="0"/>
          <a:stretch/>
        </p:blipFill>
        <p:spPr>
          <a:xfrm>
            <a:off x="2957512" y="3534327"/>
            <a:ext cx="1760936" cy="1749998"/>
          </a:xfrm>
          <a:prstGeom prst="rect">
            <a:avLst/>
          </a:prstGeom>
          <a:noFill/>
          <a:ln>
            <a:noFill/>
          </a:ln>
        </p:spPr>
      </p:pic>
      <p:pic>
        <p:nvPicPr>
          <p:cNvPr id="431" name="Google Shape;431;p47"/>
          <p:cNvPicPr preferRelativeResize="0"/>
          <p:nvPr/>
        </p:nvPicPr>
        <p:blipFill rotWithShape="1">
          <a:blip r:embed="rId5">
            <a:alphaModFix/>
          </a:blip>
          <a:srcRect b="0" l="0" r="0" t="0"/>
          <a:stretch/>
        </p:blipFill>
        <p:spPr>
          <a:xfrm>
            <a:off x="-341329" y="3309014"/>
            <a:ext cx="1364029" cy="1890497"/>
          </a:xfrm>
          <a:prstGeom prst="rect">
            <a:avLst/>
          </a:prstGeom>
          <a:noFill/>
          <a:ln>
            <a:noFill/>
          </a:ln>
        </p:spPr>
      </p:pic>
      <p:pic>
        <p:nvPicPr>
          <p:cNvPr id="432" name="Google Shape;432;p47"/>
          <p:cNvPicPr preferRelativeResize="0"/>
          <p:nvPr/>
        </p:nvPicPr>
        <p:blipFill rotWithShape="1">
          <a:blip r:embed="rId6">
            <a:alphaModFix/>
          </a:blip>
          <a:srcRect b="0" l="0" r="0" t="0"/>
          <a:stretch/>
        </p:blipFill>
        <p:spPr>
          <a:xfrm>
            <a:off x="1379611" y="3573218"/>
            <a:ext cx="1273837" cy="1637791"/>
          </a:xfrm>
          <a:prstGeom prst="rect">
            <a:avLst/>
          </a:prstGeom>
          <a:noFill/>
          <a:ln>
            <a:noFill/>
          </a:ln>
        </p:spPr>
      </p:pic>
      <p:pic>
        <p:nvPicPr>
          <p:cNvPr id="433" name="Google Shape;433;p47"/>
          <p:cNvPicPr preferRelativeResize="0"/>
          <p:nvPr/>
        </p:nvPicPr>
        <p:blipFill rotWithShape="1">
          <a:blip r:embed="rId7">
            <a:alphaModFix/>
          </a:blip>
          <a:srcRect b="0" l="0" r="0" t="0"/>
          <a:stretch/>
        </p:blipFill>
        <p:spPr>
          <a:xfrm>
            <a:off x="2318235" y="4103246"/>
            <a:ext cx="1003609" cy="1263367"/>
          </a:xfrm>
          <a:prstGeom prst="rect">
            <a:avLst/>
          </a:prstGeom>
          <a:noFill/>
          <a:ln>
            <a:noFill/>
          </a:ln>
        </p:spPr>
      </p:pic>
      <p:pic>
        <p:nvPicPr>
          <p:cNvPr id="434" name="Google Shape;434;p47"/>
          <p:cNvPicPr preferRelativeResize="0"/>
          <p:nvPr/>
        </p:nvPicPr>
        <p:blipFill rotWithShape="1">
          <a:blip r:embed="rId8">
            <a:alphaModFix/>
          </a:blip>
          <a:srcRect b="0" l="0" r="0" t="0"/>
          <a:stretch/>
        </p:blipFill>
        <p:spPr>
          <a:xfrm>
            <a:off x="756595" y="4076818"/>
            <a:ext cx="1173410" cy="1216080"/>
          </a:xfrm>
          <a:prstGeom prst="rect">
            <a:avLst/>
          </a:prstGeom>
          <a:noFill/>
          <a:ln>
            <a:noFill/>
          </a:ln>
        </p:spPr>
      </p:pic>
      <p:pic>
        <p:nvPicPr>
          <p:cNvPr id="435" name="Google Shape;435;p47"/>
          <p:cNvPicPr preferRelativeResize="0"/>
          <p:nvPr/>
        </p:nvPicPr>
        <p:blipFill rotWithShape="1">
          <a:blip r:embed="rId6">
            <a:alphaModFix/>
          </a:blip>
          <a:srcRect b="0" l="0" r="0" t="0"/>
          <a:stretch/>
        </p:blipFill>
        <p:spPr>
          <a:xfrm>
            <a:off x="6815138" y="3822924"/>
            <a:ext cx="1147763" cy="1475695"/>
          </a:xfrm>
          <a:prstGeom prst="rect">
            <a:avLst/>
          </a:prstGeom>
          <a:noFill/>
          <a:ln>
            <a:noFill/>
          </a:ln>
        </p:spPr>
      </p:pic>
      <p:pic>
        <p:nvPicPr>
          <p:cNvPr id="436" name="Google Shape;436;p47"/>
          <p:cNvPicPr preferRelativeResize="0"/>
          <p:nvPr/>
        </p:nvPicPr>
        <p:blipFill rotWithShape="1">
          <a:blip r:embed="rId9">
            <a:alphaModFix/>
          </a:blip>
          <a:srcRect b="0" l="0" r="0" t="0"/>
          <a:stretch/>
        </p:blipFill>
        <p:spPr>
          <a:xfrm>
            <a:off x="4354115" y="3856096"/>
            <a:ext cx="1064419" cy="1500188"/>
          </a:xfrm>
          <a:prstGeom prst="rect">
            <a:avLst/>
          </a:prstGeom>
          <a:noFill/>
          <a:ln>
            <a:noFill/>
          </a:ln>
        </p:spPr>
      </p:pic>
      <p:pic>
        <p:nvPicPr>
          <p:cNvPr id="437" name="Google Shape;437;p47"/>
          <p:cNvPicPr preferRelativeResize="0"/>
          <p:nvPr/>
        </p:nvPicPr>
        <p:blipFill rotWithShape="1">
          <a:blip r:embed="rId10">
            <a:alphaModFix/>
          </a:blip>
          <a:srcRect b="0" l="0" r="0" t="0"/>
          <a:stretch/>
        </p:blipFill>
        <p:spPr>
          <a:xfrm>
            <a:off x="5083827" y="4274681"/>
            <a:ext cx="1064419" cy="1014413"/>
          </a:xfrm>
          <a:prstGeom prst="rect">
            <a:avLst/>
          </a:prstGeom>
          <a:noFill/>
          <a:ln>
            <a:noFill/>
          </a:ln>
        </p:spPr>
      </p:pic>
      <p:pic>
        <p:nvPicPr>
          <p:cNvPr id="438" name="Google Shape;438;p47"/>
          <p:cNvPicPr preferRelativeResize="0"/>
          <p:nvPr/>
        </p:nvPicPr>
        <p:blipFill rotWithShape="1">
          <a:blip r:embed="rId11">
            <a:alphaModFix/>
          </a:blip>
          <a:srcRect b="0" l="0" r="0" t="0"/>
          <a:stretch/>
        </p:blipFill>
        <p:spPr>
          <a:xfrm>
            <a:off x="7841741" y="3826331"/>
            <a:ext cx="1626109" cy="1472288"/>
          </a:xfrm>
          <a:prstGeom prst="rect">
            <a:avLst/>
          </a:prstGeom>
          <a:noFill/>
          <a:ln>
            <a:noFill/>
          </a:ln>
        </p:spPr>
      </p:pic>
      <p:grpSp>
        <p:nvGrpSpPr>
          <p:cNvPr id="439" name="Google Shape;439;p47"/>
          <p:cNvGrpSpPr/>
          <p:nvPr/>
        </p:nvGrpSpPr>
        <p:grpSpPr>
          <a:xfrm>
            <a:off x="2965783" y="1413302"/>
            <a:ext cx="3224475" cy="1553241"/>
            <a:chOff x="3954377" y="1884402"/>
            <a:chExt cx="4299300" cy="2070988"/>
          </a:xfrm>
        </p:grpSpPr>
        <p:sp>
          <p:nvSpPr>
            <p:cNvPr id="440" name="Google Shape;440;p47"/>
            <p:cNvSpPr txBox="1"/>
            <p:nvPr/>
          </p:nvSpPr>
          <p:spPr>
            <a:xfrm>
              <a:off x="3954377" y="1884402"/>
              <a:ext cx="4299300" cy="1323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0">
                  <a:solidFill>
                    <a:schemeClr val="dk1"/>
                  </a:solidFill>
                  <a:latin typeface="Creepster"/>
                  <a:ea typeface="Creepster"/>
                  <a:cs typeface="Creepster"/>
                  <a:sym typeface="Creepster"/>
                </a:rPr>
                <a:t>Thanks!</a:t>
              </a:r>
              <a:endParaRPr b="0" i="0" sz="6000" u="none" cap="none" strike="noStrike">
                <a:solidFill>
                  <a:schemeClr val="dk1"/>
                </a:solidFill>
                <a:latin typeface="Creepster"/>
                <a:ea typeface="Creepster"/>
                <a:cs typeface="Creepster"/>
                <a:sym typeface="Creepster"/>
              </a:endParaRPr>
            </a:p>
          </p:txBody>
        </p:sp>
        <p:sp>
          <p:nvSpPr>
            <p:cNvPr id="441" name="Google Shape;441;p47"/>
            <p:cNvSpPr txBox="1"/>
            <p:nvPr/>
          </p:nvSpPr>
          <p:spPr>
            <a:xfrm>
              <a:off x="4790248" y="3001090"/>
              <a:ext cx="2627700" cy="954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rgbClr val="2E2834"/>
                  </a:solidFill>
                  <a:latin typeface="Creepster"/>
                  <a:ea typeface="Creepster"/>
                  <a:cs typeface="Creepster"/>
                  <a:sym typeface="Creepster"/>
                </a:rPr>
                <a:t>Damien, Hongxi and Alex</a:t>
              </a:r>
              <a:endParaRPr b="0" i="0" sz="2100" u="none" cap="none" strike="noStrike">
                <a:solidFill>
                  <a:srgbClr val="2E2834"/>
                </a:solidFill>
                <a:latin typeface="Creepster"/>
                <a:ea typeface="Creepster"/>
                <a:cs typeface="Creepster"/>
                <a:sym typeface="Creepste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447" name="Google Shape;44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u="sng">
                <a:solidFill>
                  <a:schemeClr val="hlink"/>
                </a:solidFill>
                <a:hlinkClick r:id="rId3"/>
              </a:rPr>
              <a:t>https://theory.stanford.edu/~amitp/GameProgramming/AStarComparison.html#:~:text=A*%20is%20the%20most%20popular,a%20heuristic%20to%20guide%20itself</a:t>
            </a:r>
            <a:r>
              <a:rPr lang="en" sz="1400"/>
              <a:t>.</a:t>
            </a:r>
            <a:endParaRPr sz="1400"/>
          </a:p>
          <a:p>
            <a:pPr indent="0" lvl="0" marL="0" rtl="0" algn="l">
              <a:spcBef>
                <a:spcPts val="1200"/>
              </a:spcBef>
              <a:spcAft>
                <a:spcPts val="0"/>
              </a:spcAft>
              <a:buNone/>
            </a:pPr>
            <a:r>
              <a:rPr lang="en" sz="1400" u="sng">
                <a:solidFill>
                  <a:schemeClr val="hlink"/>
                </a:solidFill>
                <a:hlinkClick r:id="rId4"/>
              </a:rPr>
              <a:t>https://www.ibm.com/topics/artificial-intelligence</a:t>
            </a:r>
            <a:endParaRPr sz="1400"/>
          </a:p>
          <a:p>
            <a:pPr indent="0" lvl="0" marL="0" rtl="0" algn="l">
              <a:spcBef>
                <a:spcPts val="1200"/>
              </a:spcBef>
              <a:spcAft>
                <a:spcPts val="0"/>
              </a:spcAft>
              <a:buNone/>
            </a:pPr>
            <a:r>
              <a:rPr lang="en" sz="1400" u="sng">
                <a:solidFill>
                  <a:schemeClr val="hlink"/>
                </a:solidFill>
                <a:hlinkClick r:id="rId5"/>
              </a:rPr>
              <a:t>[pixiv] Announcements - pixiv's policy on AI-generated work</a:t>
            </a:r>
            <a:endParaRPr sz="1400"/>
          </a:p>
          <a:p>
            <a:pPr indent="0" lvl="0" marL="0" rtl="0" algn="l">
              <a:spcBef>
                <a:spcPts val="1200"/>
              </a:spcBef>
              <a:spcAft>
                <a:spcPts val="0"/>
              </a:spcAft>
              <a:buNone/>
            </a:pPr>
            <a:r>
              <a:rPr lang="en" sz="1400" u="sng">
                <a:solidFill>
                  <a:schemeClr val="hlink"/>
                </a:solidFill>
                <a:hlinkClick r:id="rId6"/>
              </a:rPr>
              <a:t>Valve has been quietly banning newly submitted Steam games using AI-created art assets! : r/pcmasterrace (reddit.com)</a:t>
            </a:r>
            <a:endParaRPr sz="1400"/>
          </a:p>
          <a:p>
            <a:pPr indent="0" lvl="0" marL="0" rtl="0" algn="l">
              <a:spcBef>
                <a:spcPts val="1200"/>
              </a:spcBef>
              <a:spcAft>
                <a:spcPts val="0"/>
              </a:spcAft>
              <a:buNone/>
            </a:pPr>
            <a:r>
              <a:rPr lang="en" sz="1400" u="sng">
                <a:solidFill>
                  <a:schemeClr val="hlink"/>
                </a:solidFill>
                <a:hlinkClick r:id="rId7"/>
              </a:rPr>
              <a:t>ChatGPT 的训练集来自哪里？ - 知乎 (zhihu.com)</a:t>
            </a:r>
            <a:endParaRPr sz="1400"/>
          </a:p>
          <a:p>
            <a:pPr indent="0" lvl="0" marL="0" rtl="0" algn="l">
              <a:spcBef>
                <a:spcPts val="1200"/>
              </a:spcBef>
              <a:spcAft>
                <a:spcPts val="12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AI in Games</a:t>
            </a:r>
            <a:endParaRPr b="1"/>
          </a:p>
        </p:txBody>
      </p:sp>
      <p:sp>
        <p:nvSpPr>
          <p:cNvPr id="93" name="Google Shape;9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Dijkstra’s Algorithm </a:t>
            </a:r>
            <a:r>
              <a:rPr lang="en">
                <a:solidFill>
                  <a:schemeClr val="lt1"/>
                </a:solidFill>
              </a:rPr>
              <a:t>(DYKE-straz </a:t>
            </a:r>
            <a:r>
              <a:rPr lang="en" sz="700">
                <a:solidFill>
                  <a:schemeClr val="lt1"/>
                </a:solidFill>
              </a:rPr>
              <a:t>this is for me not you (-_-)</a:t>
            </a:r>
            <a:r>
              <a:rPr lang="en">
                <a:solidFill>
                  <a:schemeClr val="lt1"/>
                </a:solidFill>
              </a:rPr>
              <a: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Greedy Best-First-Search</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 Pathfinding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Decision tree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Procedural-content generation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Player-experience modeling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Machine Learning/Deep learning AI</a:t>
            </a:r>
            <a:endParaRPr>
              <a:solidFill>
                <a:schemeClr val="lt1"/>
              </a:solidFill>
            </a:endParaRPr>
          </a:p>
        </p:txBody>
      </p:sp>
      <p:pic>
        <p:nvPicPr>
          <p:cNvPr id="94" name="Google Shape;94;p17"/>
          <p:cNvPicPr preferRelativeResize="0"/>
          <p:nvPr/>
        </p:nvPicPr>
        <p:blipFill>
          <a:blip r:embed="rId3">
            <a:alphaModFix/>
          </a:blip>
          <a:stretch>
            <a:fillRect/>
          </a:stretch>
        </p:blipFill>
        <p:spPr>
          <a:xfrm>
            <a:off x="7017100" y="3749651"/>
            <a:ext cx="1963049" cy="1308376"/>
          </a:xfrm>
          <a:prstGeom prst="rect">
            <a:avLst/>
          </a:prstGeom>
          <a:noFill/>
          <a:ln>
            <a:noFill/>
          </a:ln>
        </p:spPr>
      </p:pic>
      <p:sp>
        <p:nvSpPr>
          <p:cNvPr id="95" name="Google Shape;95;p17"/>
          <p:cNvSpPr txBox="1"/>
          <p:nvPr/>
        </p:nvSpPr>
        <p:spPr>
          <a:xfrm>
            <a:off x="0" y="4743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Damien</a:t>
            </a:r>
            <a:endParaRPr/>
          </a:p>
        </p:txBody>
      </p:sp>
      <p:pic>
        <p:nvPicPr>
          <p:cNvPr id="96" name="Google Shape;96;p17"/>
          <p:cNvPicPr preferRelativeResize="0"/>
          <p:nvPr/>
        </p:nvPicPr>
        <p:blipFill>
          <a:blip r:embed="rId4">
            <a:alphaModFix/>
          </a:blip>
          <a:stretch>
            <a:fillRect/>
          </a:stretch>
        </p:blipFill>
        <p:spPr>
          <a:xfrm rot="1584137">
            <a:off x="8121350" y="3528675"/>
            <a:ext cx="1160175" cy="787475"/>
          </a:xfrm>
          <a:prstGeom prst="rect">
            <a:avLst/>
          </a:prstGeom>
          <a:noFill/>
          <a:ln>
            <a:noFill/>
          </a:ln>
        </p:spPr>
      </p:pic>
      <p:pic>
        <p:nvPicPr>
          <p:cNvPr id="97" name="Google Shape;97;p17"/>
          <p:cNvPicPr preferRelativeResize="0"/>
          <p:nvPr/>
        </p:nvPicPr>
        <p:blipFill>
          <a:blip r:embed="rId5">
            <a:alphaModFix/>
          </a:blip>
          <a:stretch>
            <a:fillRect/>
          </a:stretch>
        </p:blipFill>
        <p:spPr>
          <a:xfrm>
            <a:off x="7390175" y="714500"/>
            <a:ext cx="1770175" cy="177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 name="Google Shape;103;p18"/>
          <p:cNvPicPr preferRelativeResize="0"/>
          <p:nvPr/>
        </p:nvPicPr>
        <p:blipFill>
          <a:blip r:embed="rId3">
            <a:alphaModFix/>
          </a:blip>
          <a:stretch>
            <a:fillRect/>
          </a:stretch>
        </p:blipFill>
        <p:spPr>
          <a:xfrm>
            <a:off x="7017100" y="3749651"/>
            <a:ext cx="1963049" cy="1308376"/>
          </a:xfrm>
          <a:prstGeom prst="rect">
            <a:avLst/>
          </a:prstGeom>
          <a:noFill/>
          <a:ln>
            <a:noFill/>
          </a:ln>
        </p:spPr>
      </p:pic>
      <p:pic>
        <p:nvPicPr>
          <p:cNvPr id="104" name="Google Shape;104;p18"/>
          <p:cNvPicPr preferRelativeResize="0"/>
          <p:nvPr/>
        </p:nvPicPr>
        <p:blipFill>
          <a:blip r:embed="rId4">
            <a:alphaModFix/>
          </a:blip>
          <a:stretch>
            <a:fillRect/>
          </a:stretch>
        </p:blipFill>
        <p:spPr>
          <a:xfrm>
            <a:off x="311700" y="1017725"/>
            <a:ext cx="3629025" cy="2594125"/>
          </a:xfrm>
          <a:prstGeom prst="rect">
            <a:avLst/>
          </a:prstGeom>
          <a:noFill/>
          <a:ln>
            <a:noFill/>
          </a:ln>
        </p:spPr>
      </p:pic>
      <p:sp>
        <p:nvSpPr>
          <p:cNvPr id="105" name="Google Shape;105;p18"/>
          <p:cNvSpPr txBox="1"/>
          <p:nvPr/>
        </p:nvSpPr>
        <p:spPr>
          <a:xfrm>
            <a:off x="367075" y="3707250"/>
            <a:ext cx="30000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800">
                <a:solidFill>
                  <a:schemeClr val="lt1"/>
                </a:solidFill>
              </a:rPr>
              <a:t>Dijkstra’s Algorithm</a:t>
            </a:r>
            <a:endParaRPr>
              <a:solidFill>
                <a:schemeClr val="lt1"/>
              </a:solidFill>
            </a:endParaRPr>
          </a:p>
        </p:txBody>
      </p:sp>
      <p:pic>
        <p:nvPicPr>
          <p:cNvPr id="106" name="Google Shape;106;p18"/>
          <p:cNvPicPr preferRelativeResize="0"/>
          <p:nvPr/>
        </p:nvPicPr>
        <p:blipFill>
          <a:blip r:embed="rId5">
            <a:alphaModFix/>
          </a:blip>
          <a:stretch>
            <a:fillRect/>
          </a:stretch>
        </p:blipFill>
        <p:spPr>
          <a:xfrm>
            <a:off x="5203275" y="1017725"/>
            <a:ext cx="3629025" cy="2594122"/>
          </a:xfrm>
          <a:prstGeom prst="rect">
            <a:avLst/>
          </a:prstGeom>
          <a:noFill/>
          <a:ln>
            <a:noFill/>
          </a:ln>
        </p:spPr>
      </p:pic>
      <p:sp>
        <p:nvSpPr>
          <p:cNvPr id="107" name="Google Shape;107;p18"/>
          <p:cNvSpPr txBox="1"/>
          <p:nvPr/>
        </p:nvSpPr>
        <p:spPr>
          <a:xfrm>
            <a:off x="5517775" y="37072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Greedy Best-First-Search</a:t>
            </a:r>
            <a:endParaRPr sz="1800">
              <a:solidFill>
                <a:schemeClr val="lt1"/>
              </a:solidFill>
            </a:endParaRPr>
          </a:p>
        </p:txBody>
      </p:sp>
      <p:sp>
        <p:nvSpPr>
          <p:cNvPr id="108" name="Google Shape;108;p18"/>
          <p:cNvSpPr txBox="1"/>
          <p:nvPr/>
        </p:nvSpPr>
        <p:spPr>
          <a:xfrm>
            <a:off x="0" y="4743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Damien</a:t>
            </a:r>
            <a:endParaRPr/>
          </a:p>
        </p:txBody>
      </p:sp>
      <p:pic>
        <p:nvPicPr>
          <p:cNvPr id="109" name="Google Shape;109;p18"/>
          <p:cNvPicPr preferRelativeResize="0"/>
          <p:nvPr/>
        </p:nvPicPr>
        <p:blipFill>
          <a:blip r:embed="rId6">
            <a:alphaModFix/>
          </a:blip>
          <a:stretch>
            <a:fillRect/>
          </a:stretch>
        </p:blipFill>
        <p:spPr>
          <a:xfrm rot="1584137">
            <a:off x="8121350" y="3528675"/>
            <a:ext cx="1160175" cy="787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208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rPr>
              <a:t>A* Pathfinding</a:t>
            </a:r>
            <a:endParaRPr b="1">
              <a:solidFill>
                <a:schemeClr val="lt1"/>
              </a:solidFill>
            </a:endParaRPr>
          </a:p>
        </p:txBody>
      </p:sp>
      <p:sp>
        <p:nvSpPr>
          <p:cNvPr id="115" name="Google Shape;11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19"/>
          <p:cNvPicPr preferRelativeResize="0"/>
          <p:nvPr/>
        </p:nvPicPr>
        <p:blipFill>
          <a:blip r:embed="rId3">
            <a:alphaModFix/>
          </a:blip>
          <a:stretch>
            <a:fillRect/>
          </a:stretch>
        </p:blipFill>
        <p:spPr>
          <a:xfrm>
            <a:off x="2066925" y="781050"/>
            <a:ext cx="5010150" cy="3581400"/>
          </a:xfrm>
          <a:prstGeom prst="rect">
            <a:avLst/>
          </a:prstGeom>
          <a:noFill/>
          <a:ln>
            <a:noFill/>
          </a:ln>
        </p:spPr>
      </p:pic>
      <p:pic>
        <p:nvPicPr>
          <p:cNvPr id="117" name="Google Shape;117;p19"/>
          <p:cNvPicPr preferRelativeResize="0"/>
          <p:nvPr/>
        </p:nvPicPr>
        <p:blipFill>
          <a:blip r:embed="rId4">
            <a:alphaModFix/>
          </a:blip>
          <a:stretch>
            <a:fillRect/>
          </a:stretch>
        </p:blipFill>
        <p:spPr>
          <a:xfrm>
            <a:off x="7017100" y="3749651"/>
            <a:ext cx="1963049" cy="1308376"/>
          </a:xfrm>
          <a:prstGeom prst="rect">
            <a:avLst/>
          </a:prstGeom>
          <a:noFill/>
          <a:ln>
            <a:noFill/>
          </a:ln>
        </p:spPr>
      </p:pic>
      <p:sp>
        <p:nvSpPr>
          <p:cNvPr id="118" name="Google Shape;118;p19"/>
          <p:cNvSpPr txBox="1"/>
          <p:nvPr/>
        </p:nvSpPr>
        <p:spPr>
          <a:xfrm>
            <a:off x="0" y="4743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Damien</a:t>
            </a:r>
            <a:endParaRPr/>
          </a:p>
        </p:txBody>
      </p:sp>
      <p:pic>
        <p:nvPicPr>
          <p:cNvPr id="119" name="Google Shape;119;p19"/>
          <p:cNvPicPr preferRelativeResize="0"/>
          <p:nvPr/>
        </p:nvPicPr>
        <p:blipFill>
          <a:blip r:embed="rId5">
            <a:alphaModFix/>
          </a:blip>
          <a:stretch>
            <a:fillRect/>
          </a:stretch>
        </p:blipFill>
        <p:spPr>
          <a:xfrm rot="1584137">
            <a:off x="8121350" y="3528675"/>
            <a:ext cx="1160175" cy="787475"/>
          </a:xfrm>
          <a:prstGeom prst="rect">
            <a:avLst/>
          </a:prstGeom>
          <a:noFill/>
          <a:ln>
            <a:noFill/>
          </a:ln>
        </p:spPr>
      </p:pic>
      <p:pic>
        <p:nvPicPr>
          <p:cNvPr id="120" name="Google Shape;120;p19"/>
          <p:cNvPicPr preferRelativeResize="0"/>
          <p:nvPr/>
        </p:nvPicPr>
        <p:blipFill>
          <a:blip r:embed="rId6">
            <a:alphaModFix/>
          </a:blip>
          <a:stretch>
            <a:fillRect/>
          </a:stretch>
        </p:blipFill>
        <p:spPr>
          <a:xfrm>
            <a:off x="7390175" y="714500"/>
            <a:ext cx="1770175" cy="177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A*Pathfinding</a:t>
            </a:r>
            <a:endParaRPr b="1"/>
          </a:p>
        </p:txBody>
      </p:sp>
      <p:sp>
        <p:nvSpPr>
          <p:cNvPr id="126" name="Google Shape;12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Uses three things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G: Distance from node to start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 Distance from node to goal (</a:t>
            </a:r>
            <a:r>
              <a:rPr lang="en">
                <a:solidFill>
                  <a:schemeClr val="lt1"/>
                </a:solidFill>
              </a:rPr>
              <a:t>optimistic</a:t>
            </a:r>
            <a:r>
              <a:rPr lang="en">
                <a:solidFill>
                  <a:schemeClr val="lt1"/>
                </a:solidFill>
              </a:rPr>
              <a:t> </a:t>
            </a:r>
            <a:r>
              <a:rPr lang="en">
                <a:solidFill>
                  <a:schemeClr val="lt1"/>
                </a:solidFill>
              </a:rPr>
              <a:t>approach</a:t>
            </a:r>
            <a:r>
              <a:rPr lang="en">
                <a:solidFill>
                  <a:schemeClr val="lt1"/>
                </a:solidFill>
              </a:rPr>
              <a: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F = G + H “priority” for a node to be picked</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For a grid each </a:t>
            </a:r>
            <a:r>
              <a:rPr lang="en">
                <a:solidFill>
                  <a:schemeClr val="lt1"/>
                </a:solidFill>
              </a:rPr>
              <a:t>horizontal</a:t>
            </a:r>
            <a:r>
              <a:rPr lang="en">
                <a:solidFill>
                  <a:schemeClr val="lt1"/>
                </a:solidFill>
              </a:rPr>
              <a:t> and vertical space has a movement value of 1</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While the diagonals have a movement value of 1.4 (root 2ish)</a:t>
            </a:r>
            <a:endParaRPr>
              <a:solidFill>
                <a:schemeClr val="lt1"/>
              </a:solidFill>
            </a:endParaRPr>
          </a:p>
        </p:txBody>
      </p:sp>
      <p:pic>
        <p:nvPicPr>
          <p:cNvPr id="127" name="Google Shape;127;p20"/>
          <p:cNvPicPr preferRelativeResize="0"/>
          <p:nvPr/>
        </p:nvPicPr>
        <p:blipFill>
          <a:blip r:embed="rId3">
            <a:alphaModFix/>
          </a:blip>
          <a:stretch>
            <a:fillRect/>
          </a:stretch>
        </p:blipFill>
        <p:spPr>
          <a:xfrm>
            <a:off x="7017100" y="3749651"/>
            <a:ext cx="1963049" cy="1308376"/>
          </a:xfrm>
          <a:prstGeom prst="rect">
            <a:avLst/>
          </a:prstGeom>
          <a:noFill/>
          <a:ln>
            <a:noFill/>
          </a:ln>
        </p:spPr>
      </p:pic>
      <p:pic>
        <p:nvPicPr>
          <p:cNvPr id="128" name="Google Shape;128;p20"/>
          <p:cNvPicPr preferRelativeResize="0"/>
          <p:nvPr/>
        </p:nvPicPr>
        <p:blipFill>
          <a:blip r:embed="rId4">
            <a:alphaModFix/>
          </a:blip>
          <a:stretch>
            <a:fillRect/>
          </a:stretch>
        </p:blipFill>
        <p:spPr>
          <a:xfrm rot="1584137">
            <a:off x="8121350" y="3528675"/>
            <a:ext cx="1160175" cy="787475"/>
          </a:xfrm>
          <a:prstGeom prst="rect">
            <a:avLst/>
          </a:prstGeom>
          <a:noFill/>
          <a:ln>
            <a:noFill/>
          </a:ln>
        </p:spPr>
      </p:pic>
      <p:pic>
        <p:nvPicPr>
          <p:cNvPr id="129" name="Google Shape;129;p20"/>
          <p:cNvPicPr preferRelativeResize="0"/>
          <p:nvPr/>
        </p:nvPicPr>
        <p:blipFill>
          <a:blip r:embed="rId5">
            <a:alphaModFix/>
          </a:blip>
          <a:stretch>
            <a:fillRect/>
          </a:stretch>
        </p:blipFill>
        <p:spPr>
          <a:xfrm>
            <a:off x="7373825" y="500800"/>
            <a:ext cx="1770175" cy="1770175"/>
          </a:xfrm>
          <a:prstGeom prst="rect">
            <a:avLst/>
          </a:prstGeom>
          <a:noFill/>
          <a:ln>
            <a:noFill/>
          </a:ln>
        </p:spPr>
      </p:pic>
      <p:sp>
        <p:nvSpPr>
          <p:cNvPr id="130" name="Google Shape;130;p20"/>
          <p:cNvSpPr txBox="1"/>
          <p:nvPr/>
        </p:nvSpPr>
        <p:spPr>
          <a:xfrm>
            <a:off x="0" y="4743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Damien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6" name="Google Shape;13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1"/>
          <p:cNvPicPr preferRelativeResize="0"/>
          <p:nvPr/>
        </p:nvPicPr>
        <p:blipFill>
          <a:blip r:embed="rId3">
            <a:alphaModFix/>
          </a:blip>
          <a:stretch>
            <a:fillRect/>
          </a:stretch>
        </p:blipFill>
        <p:spPr>
          <a:xfrm>
            <a:off x="2136276" y="445250"/>
            <a:ext cx="4871450" cy="4252999"/>
          </a:xfrm>
          <a:prstGeom prst="rect">
            <a:avLst/>
          </a:prstGeom>
          <a:noFill/>
          <a:ln>
            <a:noFill/>
          </a:ln>
        </p:spPr>
      </p:pic>
      <p:pic>
        <p:nvPicPr>
          <p:cNvPr id="138" name="Google Shape;138;p21"/>
          <p:cNvPicPr preferRelativeResize="0"/>
          <p:nvPr/>
        </p:nvPicPr>
        <p:blipFill>
          <a:blip r:embed="rId4">
            <a:alphaModFix/>
          </a:blip>
          <a:stretch>
            <a:fillRect/>
          </a:stretch>
        </p:blipFill>
        <p:spPr>
          <a:xfrm>
            <a:off x="7017100" y="3749651"/>
            <a:ext cx="1963049" cy="1308376"/>
          </a:xfrm>
          <a:prstGeom prst="rect">
            <a:avLst/>
          </a:prstGeom>
          <a:noFill/>
          <a:ln>
            <a:noFill/>
          </a:ln>
        </p:spPr>
      </p:pic>
      <p:pic>
        <p:nvPicPr>
          <p:cNvPr id="139" name="Google Shape;139;p21"/>
          <p:cNvPicPr preferRelativeResize="0"/>
          <p:nvPr/>
        </p:nvPicPr>
        <p:blipFill>
          <a:blip r:embed="rId5">
            <a:alphaModFix/>
          </a:blip>
          <a:stretch>
            <a:fillRect/>
          </a:stretch>
        </p:blipFill>
        <p:spPr>
          <a:xfrm rot="1584137">
            <a:off x="8121350" y="3528675"/>
            <a:ext cx="1160175" cy="787475"/>
          </a:xfrm>
          <a:prstGeom prst="rect">
            <a:avLst/>
          </a:prstGeom>
          <a:noFill/>
          <a:ln>
            <a:noFill/>
          </a:ln>
        </p:spPr>
      </p:pic>
      <p:pic>
        <p:nvPicPr>
          <p:cNvPr id="140" name="Google Shape;140;p21"/>
          <p:cNvPicPr preferRelativeResize="0"/>
          <p:nvPr/>
        </p:nvPicPr>
        <p:blipFill>
          <a:blip r:embed="rId6">
            <a:alphaModFix/>
          </a:blip>
          <a:stretch>
            <a:fillRect/>
          </a:stretch>
        </p:blipFill>
        <p:spPr>
          <a:xfrm>
            <a:off x="7390175" y="714500"/>
            <a:ext cx="1770175" cy="1770175"/>
          </a:xfrm>
          <a:prstGeom prst="rect">
            <a:avLst/>
          </a:prstGeom>
          <a:noFill/>
          <a:ln>
            <a:noFill/>
          </a:ln>
        </p:spPr>
      </p:pic>
      <p:sp>
        <p:nvSpPr>
          <p:cNvPr id="141" name="Google Shape;141;p21"/>
          <p:cNvSpPr txBox="1"/>
          <p:nvPr/>
        </p:nvSpPr>
        <p:spPr>
          <a:xfrm>
            <a:off x="0" y="4743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Damien</a:t>
            </a:r>
            <a:endParaRPr/>
          </a:p>
        </p:txBody>
      </p:sp>
      <p:sp>
        <p:nvSpPr>
          <p:cNvPr id="142" name="Google Shape;142;p21"/>
          <p:cNvSpPr txBox="1"/>
          <p:nvPr/>
        </p:nvSpPr>
        <p:spPr>
          <a:xfrm>
            <a:off x="0" y="4743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Damien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2"/>
          <p:cNvPicPr preferRelativeResize="0"/>
          <p:nvPr/>
        </p:nvPicPr>
        <p:blipFill>
          <a:blip r:embed="rId3">
            <a:alphaModFix/>
          </a:blip>
          <a:stretch>
            <a:fillRect/>
          </a:stretch>
        </p:blipFill>
        <p:spPr>
          <a:xfrm>
            <a:off x="2068802" y="445025"/>
            <a:ext cx="5006372" cy="4253452"/>
          </a:xfrm>
          <a:prstGeom prst="rect">
            <a:avLst/>
          </a:prstGeom>
          <a:noFill/>
          <a:ln>
            <a:noFill/>
          </a:ln>
        </p:spPr>
      </p:pic>
      <p:pic>
        <p:nvPicPr>
          <p:cNvPr id="150" name="Google Shape;150;p22"/>
          <p:cNvPicPr preferRelativeResize="0"/>
          <p:nvPr/>
        </p:nvPicPr>
        <p:blipFill>
          <a:blip r:embed="rId4">
            <a:alphaModFix/>
          </a:blip>
          <a:stretch>
            <a:fillRect/>
          </a:stretch>
        </p:blipFill>
        <p:spPr>
          <a:xfrm>
            <a:off x="7017100" y="3749651"/>
            <a:ext cx="1963049" cy="1308376"/>
          </a:xfrm>
          <a:prstGeom prst="rect">
            <a:avLst/>
          </a:prstGeom>
          <a:noFill/>
          <a:ln>
            <a:noFill/>
          </a:ln>
        </p:spPr>
      </p:pic>
      <p:pic>
        <p:nvPicPr>
          <p:cNvPr id="151" name="Google Shape;151;p22"/>
          <p:cNvPicPr preferRelativeResize="0"/>
          <p:nvPr/>
        </p:nvPicPr>
        <p:blipFill>
          <a:blip r:embed="rId5">
            <a:alphaModFix/>
          </a:blip>
          <a:stretch>
            <a:fillRect/>
          </a:stretch>
        </p:blipFill>
        <p:spPr>
          <a:xfrm rot="1584137">
            <a:off x="8121350" y="3528675"/>
            <a:ext cx="1160175" cy="787475"/>
          </a:xfrm>
          <a:prstGeom prst="rect">
            <a:avLst/>
          </a:prstGeom>
          <a:noFill/>
          <a:ln>
            <a:noFill/>
          </a:ln>
        </p:spPr>
      </p:pic>
      <p:pic>
        <p:nvPicPr>
          <p:cNvPr id="152" name="Google Shape;152;p22"/>
          <p:cNvPicPr preferRelativeResize="0"/>
          <p:nvPr/>
        </p:nvPicPr>
        <p:blipFill>
          <a:blip r:embed="rId6">
            <a:alphaModFix/>
          </a:blip>
          <a:stretch>
            <a:fillRect/>
          </a:stretch>
        </p:blipFill>
        <p:spPr>
          <a:xfrm>
            <a:off x="7390175" y="714500"/>
            <a:ext cx="1770175" cy="1770175"/>
          </a:xfrm>
          <a:prstGeom prst="rect">
            <a:avLst/>
          </a:prstGeom>
          <a:noFill/>
          <a:ln>
            <a:noFill/>
          </a:ln>
        </p:spPr>
      </p:pic>
      <p:sp>
        <p:nvSpPr>
          <p:cNvPr id="153" name="Google Shape;153;p22"/>
          <p:cNvSpPr txBox="1"/>
          <p:nvPr/>
        </p:nvSpPr>
        <p:spPr>
          <a:xfrm>
            <a:off x="0" y="4743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Damien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